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sldIdLst>
    <p:sldId id="403" r:id="rId2"/>
    <p:sldId id="385" r:id="rId3"/>
    <p:sldId id="404" r:id="rId4"/>
    <p:sldId id="405" r:id="rId5"/>
    <p:sldId id="406" r:id="rId6"/>
    <p:sldId id="407" r:id="rId7"/>
    <p:sldId id="408" r:id="rId8"/>
    <p:sldId id="409" r:id="rId9"/>
    <p:sldId id="410" r:id="rId10"/>
    <p:sldId id="411" r:id="rId11"/>
    <p:sldId id="412" r:id="rId12"/>
    <p:sldId id="413" r:id="rId13"/>
    <p:sldId id="414" r:id="rId14"/>
    <p:sldId id="415" r:id="rId15"/>
    <p:sldId id="416" r:id="rId16"/>
    <p:sldId id="417" r:id="rId17"/>
    <p:sldId id="418" r:id="rId18"/>
    <p:sldId id="419" r:id="rId19"/>
    <p:sldId id="420" r:id="rId20"/>
    <p:sldId id="421" r:id="rId21"/>
    <p:sldId id="422" r:id="rId22"/>
    <p:sldId id="423" r:id="rId23"/>
    <p:sldId id="368" r:id="rId24"/>
    <p:sldId id="389" r:id="rId25"/>
    <p:sldId id="390" r:id="rId26"/>
    <p:sldId id="369" r:id="rId27"/>
    <p:sldId id="370" r:id="rId28"/>
    <p:sldId id="371" r:id="rId29"/>
    <p:sldId id="392" r:id="rId30"/>
    <p:sldId id="393" r:id="rId31"/>
    <p:sldId id="402" r:id="rId32"/>
    <p:sldId id="401" r:id="rId33"/>
    <p:sldId id="372" r:id="rId34"/>
    <p:sldId id="386" r:id="rId35"/>
    <p:sldId id="398" r:id="rId36"/>
    <p:sldId id="394" r:id="rId37"/>
    <p:sldId id="395" r:id="rId38"/>
    <p:sldId id="391" r:id="rId39"/>
    <p:sldId id="396" r:id="rId40"/>
    <p:sldId id="397" r:id="rId41"/>
    <p:sldId id="400" r:id="rId42"/>
    <p:sldId id="399" r:id="rId43"/>
    <p:sldId id="383" r:id="rId4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99"/>
    <a:srgbClr val="000000"/>
    <a:srgbClr val="FF0000"/>
    <a:srgbClr val="FF9900"/>
    <a:srgbClr val="FF0066"/>
    <a:srgbClr val="FFD1D1"/>
    <a:srgbClr val="CCFF33"/>
    <a:srgbClr val="66FF33"/>
    <a:srgbClr val="E4DF21"/>
    <a:srgbClr val="C8D92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1808" autoAdjust="0"/>
    <p:restoredTop sz="94480" autoAdjust="0"/>
  </p:normalViewPr>
  <p:slideViewPr>
    <p:cSldViewPr>
      <p:cViewPr varScale="1">
        <p:scale>
          <a:sx n="84" d="100"/>
          <a:sy n="84" d="100"/>
        </p:scale>
        <p:origin x="-1314" y="-78"/>
      </p:cViewPr>
      <p:guideLst>
        <p:guide orient="horz" pos="2168"/>
        <p:guide pos="291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22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33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39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5" Type="http://schemas.openxmlformats.org/officeDocument/2006/relationships/slide" Target="slide27.xml"/><Relationship Id="rId4" Type="http://schemas.openxmlformats.org/officeDocument/2006/relationships/slide" Target="slide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slide" Target="slide27.xml"/><Relationship Id="rId5" Type="http://schemas.openxmlformats.org/officeDocument/2006/relationships/slide" Target="slide42.xml"/><Relationship Id="rId4" Type="http://schemas.openxmlformats.org/officeDocument/2006/relationships/slide" Target="slide3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" Target="slide33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" Target="slide3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9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285720" y="1268760"/>
            <a:ext cx="842968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>
                <a:latin typeface="Calibri" panose="020F0502020204030204" pitchFamily="34" charset="0"/>
              </a:rPr>
              <a:t>第</a:t>
            </a:r>
            <a:r>
              <a:rPr lang="en-US" altLang="zh-CN" sz="4800" dirty="0" smtClean="0">
                <a:latin typeface="Calibri" panose="020F0502020204030204" pitchFamily="34" charset="0"/>
              </a:rPr>
              <a:t>4</a:t>
            </a:r>
            <a:r>
              <a:rPr lang="zh-CN" altLang="en-US" sz="4800" dirty="0" smtClean="0">
                <a:latin typeface="Calibri" panose="020F0502020204030204" pitchFamily="34" charset="0"/>
              </a:rPr>
              <a:t>单元   分数的意义和性质</a:t>
            </a:r>
            <a:endParaRPr lang="zh-CN" altLang="en-US" sz="4800" dirty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五年级数学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02192" y="3534107"/>
            <a:ext cx="7904728" cy="70788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zh-CN" altLang="en-US" sz="40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0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0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 分数</a:t>
            </a:r>
            <a:r>
              <a:rPr lang="zh-CN" altLang="en-US" sz="4000" dirty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的产生、分数的意义</a:t>
            </a:r>
            <a:endParaRPr lang="zh-CN" altLang="en-US" sz="4000" dirty="0" smtClean="0">
              <a:ln w="50800"/>
              <a:solidFill>
                <a:schemeClr val="bg1">
                  <a:shade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9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31" name="TextBox 16"/>
          <p:cNvSpPr txBox="1">
            <a:spLocks noChangeArrowheads="1"/>
          </p:cNvSpPr>
          <p:nvPr/>
        </p:nvSpPr>
        <p:spPr bwMode="auto">
          <a:xfrm>
            <a:off x="689973" y="2379789"/>
            <a:ext cx="7929618" cy="769441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  </a:t>
            </a:r>
            <a:r>
              <a:rPr lang="zh-CN" altLang="en-US" sz="440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分数的意义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15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764" t="13438" r="21052" b="15863"/>
          <a:stretch>
            <a:fillRect/>
          </a:stretch>
        </p:blipFill>
        <p:spPr bwMode="auto">
          <a:xfrm>
            <a:off x="3563888" y="1473895"/>
            <a:ext cx="2232248" cy="2904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435595" y="4153475"/>
            <a:ext cx="7984778" cy="2299861"/>
            <a:chOff x="435595" y="3588300"/>
            <a:chExt cx="7984778" cy="2299861"/>
          </a:xfrm>
        </p:grpSpPr>
        <p:sp>
          <p:nvSpPr>
            <p:cNvPr id="23" name="Text Box 11"/>
            <p:cNvSpPr txBox="1">
              <a:spLocks noChangeArrowheads="1"/>
            </p:cNvSpPr>
            <p:nvPr/>
          </p:nvSpPr>
          <p:spPr bwMode="auto">
            <a:xfrm>
              <a:off x="435595" y="3588300"/>
              <a:ext cx="7984778" cy="20621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sz="3200" dirty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把一个正方形看成一</a:t>
              </a:r>
              <a:r>
                <a:rPr lang="zh-CN" sz="3200" dirty="0" smtClean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个整体</a:t>
              </a:r>
              <a:r>
                <a:rPr lang="zh-CN" sz="3200" dirty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，平均分成</a:t>
              </a:r>
              <a:r>
                <a:rPr lang="zh-CN" altLang="zh-CN" sz="3200" dirty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4</a:t>
              </a:r>
              <a:r>
                <a:rPr lang="zh-CN" sz="3200" dirty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份，</a:t>
              </a:r>
            </a:p>
            <a:p>
              <a:pPr>
                <a:lnSpc>
                  <a:spcPct val="200000"/>
                </a:lnSpc>
              </a:pPr>
              <a:r>
                <a:rPr lang="zh-CN" sz="3200" dirty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每份是这个正方形</a:t>
              </a:r>
              <a:r>
                <a:rPr lang="zh-CN" sz="3200" dirty="0" smtClean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的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    </a:t>
              </a:r>
              <a:r>
                <a:rPr lang="zh-CN" sz="3200" dirty="0" smtClean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  。</a:t>
              </a:r>
              <a:endParaRPr lang="zh-CN" sz="3200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4283968" y="4616907"/>
              <a:ext cx="442750" cy="1271254"/>
              <a:chOff x="1013757" y="4044012"/>
              <a:chExt cx="442750" cy="1271254"/>
            </a:xfrm>
          </p:grpSpPr>
          <p:sp>
            <p:nvSpPr>
              <p:cNvPr id="25" name="TextBox 16"/>
              <p:cNvSpPr txBox="1"/>
              <p:nvPr/>
            </p:nvSpPr>
            <p:spPr>
              <a:xfrm>
                <a:off x="1013757" y="4044012"/>
                <a:ext cx="44275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rgbClr val="C00000"/>
                    </a:solidFill>
                    <a:latin typeface="+mn-ea"/>
                    <a:ea typeface="+mn-ea"/>
                  </a:rPr>
                  <a:t>1</a:t>
                </a:r>
                <a:endParaRPr lang="zh-CN" altLang="en-US" sz="4000" dirty="0">
                  <a:solidFill>
                    <a:srgbClr val="C00000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6" name="TextBox 17"/>
              <p:cNvSpPr txBox="1"/>
              <p:nvPr/>
            </p:nvSpPr>
            <p:spPr>
              <a:xfrm>
                <a:off x="1013757" y="4607380"/>
                <a:ext cx="44275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rgbClr val="C00000"/>
                    </a:solidFill>
                    <a:latin typeface="+mn-ea"/>
                    <a:ea typeface="+mn-ea"/>
                  </a:rPr>
                  <a:t>4</a:t>
                </a:r>
                <a:endParaRPr lang="zh-CN" altLang="en-US" sz="4000" dirty="0">
                  <a:solidFill>
                    <a:srgbClr val="C00000"/>
                  </a:solidFill>
                  <a:latin typeface="+mn-ea"/>
                  <a:ea typeface="+mn-ea"/>
                </a:endParaRPr>
              </a:p>
            </p:txBody>
          </p:sp>
          <p:cxnSp>
            <p:nvCxnSpPr>
              <p:cNvPr id="27" name="直接连接符 26"/>
              <p:cNvCxnSpPr/>
              <p:nvPr/>
            </p:nvCxnSpPr>
            <p:spPr>
              <a:xfrm>
                <a:off x="1013757" y="4709034"/>
                <a:ext cx="442750" cy="0"/>
              </a:xfrm>
              <a:prstGeom prst="line">
                <a:avLst/>
              </a:prstGeom>
              <a:ln w="28575" cmpd="sng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0" name="矩形 29"/>
          <p:cNvSpPr/>
          <p:nvPr/>
        </p:nvSpPr>
        <p:spPr>
          <a:xfrm>
            <a:off x="435595" y="692696"/>
            <a:ext cx="80648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(2)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自学课本第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46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能看懂图意吗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大家互相说一说。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35595" y="4009459"/>
            <a:ext cx="7984778" cy="2299861"/>
            <a:chOff x="435595" y="3588300"/>
            <a:chExt cx="7984778" cy="2299861"/>
          </a:xfrm>
        </p:grpSpPr>
        <p:sp>
          <p:nvSpPr>
            <p:cNvPr id="23" name="Text Box 11"/>
            <p:cNvSpPr txBox="1">
              <a:spLocks noChangeArrowheads="1"/>
            </p:cNvSpPr>
            <p:nvPr/>
          </p:nvSpPr>
          <p:spPr bwMode="auto">
            <a:xfrm>
              <a:off x="435595" y="3588300"/>
              <a:ext cx="7984778" cy="20621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sz="3200" dirty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把一</a:t>
              </a:r>
              <a:r>
                <a:rPr lang="zh-CN" sz="3200" dirty="0" smtClean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个</a:t>
              </a:r>
              <a:r>
                <a:rPr lang="zh-CN" altLang="en-US" sz="3200" dirty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圆</a:t>
              </a:r>
              <a:r>
                <a:rPr lang="zh-CN" sz="3200" dirty="0" smtClean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看成</a:t>
              </a:r>
              <a:r>
                <a:rPr lang="zh-CN" sz="3200" dirty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一</a:t>
              </a:r>
              <a:r>
                <a:rPr lang="zh-CN" sz="3200" dirty="0" smtClean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个整体</a:t>
              </a:r>
              <a:r>
                <a:rPr lang="zh-CN" sz="3200" dirty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，平均分成</a:t>
              </a:r>
              <a:r>
                <a:rPr lang="zh-CN" altLang="zh-CN" sz="3200" dirty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4</a:t>
              </a:r>
              <a:r>
                <a:rPr lang="zh-CN" sz="3200" dirty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份，</a:t>
              </a:r>
            </a:p>
            <a:p>
              <a:pPr>
                <a:lnSpc>
                  <a:spcPct val="200000"/>
                </a:lnSpc>
              </a:pPr>
              <a:r>
                <a:rPr lang="zh-CN" sz="3200" dirty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每份是</a:t>
              </a:r>
              <a:r>
                <a:rPr lang="zh-CN" sz="3200" dirty="0" smtClean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这个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圆</a:t>
              </a:r>
              <a:r>
                <a:rPr lang="zh-CN" sz="3200" dirty="0" smtClean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的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    </a:t>
              </a:r>
              <a:r>
                <a:rPr lang="zh-CN" sz="3200" dirty="0" smtClean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  。</a:t>
              </a:r>
              <a:endParaRPr lang="zh-CN" sz="3200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3419872" y="4616907"/>
              <a:ext cx="442750" cy="1271254"/>
              <a:chOff x="149661" y="4044012"/>
              <a:chExt cx="442750" cy="1271254"/>
            </a:xfrm>
          </p:grpSpPr>
          <p:sp>
            <p:nvSpPr>
              <p:cNvPr id="25" name="TextBox 16"/>
              <p:cNvSpPr txBox="1"/>
              <p:nvPr/>
            </p:nvSpPr>
            <p:spPr>
              <a:xfrm>
                <a:off x="149661" y="4044012"/>
                <a:ext cx="44275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rgbClr val="C00000"/>
                    </a:solidFill>
                    <a:latin typeface="+mn-ea"/>
                    <a:ea typeface="+mn-ea"/>
                  </a:rPr>
                  <a:t>1</a:t>
                </a:r>
                <a:endParaRPr lang="zh-CN" altLang="en-US" sz="4000" dirty="0">
                  <a:solidFill>
                    <a:srgbClr val="C00000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6" name="TextBox 17"/>
              <p:cNvSpPr txBox="1"/>
              <p:nvPr/>
            </p:nvSpPr>
            <p:spPr>
              <a:xfrm>
                <a:off x="149661" y="4607380"/>
                <a:ext cx="44275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rgbClr val="C00000"/>
                    </a:solidFill>
                    <a:latin typeface="+mn-ea"/>
                    <a:ea typeface="+mn-ea"/>
                  </a:rPr>
                  <a:t>4</a:t>
                </a:r>
                <a:endParaRPr lang="zh-CN" altLang="en-US" sz="4000" dirty="0">
                  <a:solidFill>
                    <a:srgbClr val="C00000"/>
                  </a:solidFill>
                  <a:latin typeface="+mn-ea"/>
                  <a:ea typeface="+mn-ea"/>
                </a:endParaRPr>
              </a:p>
            </p:txBody>
          </p:sp>
          <p:cxnSp>
            <p:nvCxnSpPr>
              <p:cNvPr id="27" name="直接连接符 26"/>
              <p:cNvCxnSpPr/>
              <p:nvPr/>
            </p:nvCxnSpPr>
            <p:spPr>
              <a:xfrm>
                <a:off x="149661" y="4709034"/>
                <a:ext cx="442750" cy="0"/>
              </a:xfrm>
              <a:prstGeom prst="line">
                <a:avLst/>
              </a:prstGeom>
              <a:ln w="28575" cmpd="sng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9" name="Picture 5" descr="16 (1)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958" t="10050" r="12043" b="2202"/>
          <a:stretch>
            <a:fillRect/>
          </a:stretch>
        </p:blipFill>
        <p:spPr bwMode="auto">
          <a:xfrm>
            <a:off x="3563887" y="1257870"/>
            <a:ext cx="1944217" cy="2808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435595" y="692696"/>
            <a:ext cx="80648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(2)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自学课本第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46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能看懂图意吗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大家互相说一说。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283968" y="1663567"/>
            <a:ext cx="4680520" cy="3228709"/>
            <a:chOff x="435595" y="3588300"/>
            <a:chExt cx="7984778" cy="3228709"/>
          </a:xfrm>
        </p:grpSpPr>
        <p:sp>
          <p:nvSpPr>
            <p:cNvPr id="23" name="Text Box 11"/>
            <p:cNvSpPr txBox="1">
              <a:spLocks noChangeArrowheads="1"/>
            </p:cNvSpPr>
            <p:nvPr/>
          </p:nvSpPr>
          <p:spPr bwMode="auto">
            <a:xfrm>
              <a:off x="435595" y="3588300"/>
              <a:ext cx="7984778" cy="30469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sz="3200" dirty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把</a:t>
              </a:r>
              <a:r>
                <a:rPr lang="zh-CN" sz="3200" dirty="0" smtClean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一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条线段</a:t>
              </a:r>
              <a:r>
                <a:rPr lang="zh-CN" sz="3200" dirty="0" smtClean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看成</a:t>
              </a:r>
              <a:r>
                <a:rPr lang="zh-CN" sz="3200" dirty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一</a:t>
              </a:r>
              <a:r>
                <a:rPr lang="zh-CN" sz="3200" dirty="0" smtClean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个整体</a:t>
              </a:r>
              <a:r>
                <a:rPr lang="zh-CN" sz="3200" dirty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，平均分成</a:t>
              </a:r>
              <a:r>
                <a:rPr lang="zh-CN" altLang="zh-CN" sz="3200" dirty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4</a:t>
              </a:r>
              <a:r>
                <a:rPr lang="zh-CN" sz="3200" dirty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份</a:t>
              </a:r>
              <a:r>
                <a:rPr lang="zh-CN" sz="3200" dirty="0" smtClean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，每</a:t>
              </a:r>
              <a:r>
                <a:rPr lang="zh-CN" sz="3200" dirty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份是</a:t>
              </a:r>
              <a:r>
                <a:rPr lang="zh-CN" sz="3200" dirty="0" smtClean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这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条线段</a:t>
              </a:r>
              <a:r>
                <a:rPr lang="zh-CN" sz="3200" dirty="0" smtClean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的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    </a:t>
              </a:r>
              <a:r>
                <a:rPr lang="zh-CN" sz="3200" dirty="0" smtClean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  。</a:t>
              </a:r>
              <a:endParaRPr lang="zh-CN" sz="3200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3506663" y="5545755"/>
              <a:ext cx="696809" cy="1271254"/>
              <a:chOff x="236452" y="4972860"/>
              <a:chExt cx="696809" cy="1271254"/>
            </a:xfrm>
          </p:grpSpPr>
          <p:sp>
            <p:nvSpPr>
              <p:cNvPr id="25" name="TextBox 16"/>
              <p:cNvSpPr txBox="1"/>
              <p:nvPr/>
            </p:nvSpPr>
            <p:spPr>
              <a:xfrm>
                <a:off x="236452" y="4972860"/>
                <a:ext cx="442751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rgbClr val="C00000"/>
                    </a:solidFill>
                    <a:latin typeface="+mn-ea"/>
                    <a:ea typeface="+mn-ea"/>
                  </a:rPr>
                  <a:t>1</a:t>
                </a:r>
                <a:endParaRPr lang="zh-CN" altLang="en-US" sz="4000" dirty="0">
                  <a:solidFill>
                    <a:srgbClr val="C00000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6" name="TextBox 17"/>
              <p:cNvSpPr txBox="1"/>
              <p:nvPr/>
            </p:nvSpPr>
            <p:spPr>
              <a:xfrm>
                <a:off x="236452" y="5536228"/>
                <a:ext cx="44275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rgbClr val="C00000"/>
                    </a:solidFill>
                    <a:latin typeface="+mn-ea"/>
                    <a:ea typeface="+mn-ea"/>
                  </a:rPr>
                  <a:t>4</a:t>
                </a:r>
                <a:endParaRPr lang="zh-CN" altLang="en-US" sz="4000" dirty="0">
                  <a:solidFill>
                    <a:srgbClr val="C00000"/>
                  </a:solidFill>
                  <a:latin typeface="+mn-ea"/>
                  <a:ea typeface="+mn-ea"/>
                </a:endParaRPr>
              </a:p>
            </p:txBody>
          </p:sp>
          <p:cxnSp>
            <p:nvCxnSpPr>
              <p:cNvPr id="27" name="直接连接符 26"/>
              <p:cNvCxnSpPr/>
              <p:nvPr/>
            </p:nvCxnSpPr>
            <p:spPr>
              <a:xfrm>
                <a:off x="236452" y="5637882"/>
                <a:ext cx="696809" cy="0"/>
              </a:xfrm>
              <a:prstGeom prst="line">
                <a:avLst/>
              </a:prstGeom>
              <a:ln w="28575" cmpd="sng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9" name="Picture 2" descr="17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405" t="17169" r="21756" b="19649"/>
          <a:stretch>
            <a:fillRect/>
          </a:stretch>
        </p:blipFill>
        <p:spPr bwMode="auto">
          <a:xfrm>
            <a:off x="683568" y="1748813"/>
            <a:ext cx="3312368" cy="4416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6"/>
          <p:cNvSpPr txBox="1"/>
          <p:nvPr/>
        </p:nvSpPr>
        <p:spPr>
          <a:xfrm>
            <a:off x="1043608" y="4990915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+mn-ea"/>
                <a:ea typeface="+mn-ea"/>
              </a:rPr>
              <a:t>1</a:t>
            </a:r>
            <a:endParaRPr lang="zh-CN" altLang="en-US" sz="36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2" name="TextBox 17"/>
          <p:cNvSpPr txBox="1"/>
          <p:nvPr/>
        </p:nvSpPr>
        <p:spPr>
          <a:xfrm>
            <a:off x="1043608" y="5480534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+mn-ea"/>
                <a:ea typeface="+mn-ea"/>
              </a:rPr>
              <a:t>4</a:t>
            </a:r>
            <a:endParaRPr lang="zh-CN" altLang="en-US" sz="36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043608" y="5582188"/>
            <a:ext cx="408456" cy="0"/>
          </a:xfrm>
          <a:prstGeom prst="line">
            <a:avLst/>
          </a:prstGeom>
          <a:ln w="28575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435595" y="692696"/>
            <a:ext cx="80648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(2)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自学课本第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46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能看懂图意吗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大家互相说一说。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8" name="Picture 6" descr="18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693" t="23263" r="37625" b="35269"/>
          <a:stretch>
            <a:fillRect/>
          </a:stretch>
        </p:blipFill>
        <p:spPr bwMode="auto">
          <a:xfrm>
            <a:off x="3885255" y="1780940"/>
            <a:ext cx="1632271" cy="1797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1214414" y="3938782"/>
            <a:ext cx="5945376" cy="1074394"/>
            <a:chOff x="1214414" y="3429000"/>
            <a:chExt cx="5945376" cy="1074394"/>
          </a:xfrm>
        </p:grpSpPr>
        <p:sp>
          <p:nvSpPr>
            <p:cNvPr id="13329" name="Text Box 17"/>
            <p:cNvSpPr txBox="1">
              <a:spLocks noChangeArrowheads="1"/>
            </p:cNvSpPr>
            <p:nvPr/>
          </p:nvSpPr>
          <p:spPr bwMode="auto">
            <a:xfrm>
              <a:off x="1214414" y="3633598"/>
              <a:ext cx="594537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sz="3600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每根是这把</a:t>
              </a:r>
              <a:r>
                <a:rPr lang="zh-CN" sz="3600" dirty="0" smtClean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香蕉</a:t>
              </a:r>
              <a:r>
                <a:rPr lang="zh-CN" altLang="en-US" sz="3600" dirty="0" smtClean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总根数</a:t>
              </a:r>
              <a:r>
                <a:rPr lang="zh-CN" sz="3600" dirty="0" smtClean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的</a:t>
              </a:r>
              <a:r>
                <a:rPr lang="en-US" altLang="zh-CN" sz="3600" dirty="0" smtClean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   </a:t>
              </a:r>
              <a:r>
                <a:rPr lang="zh-CN" altLang="en-US" sz="3600" dirty="0" smtClean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。</a:t>
              </a:r>
              <a:endParaRPr lang="zh-CN" sz="3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" name="TextBox 16"/>
            <p:cNvSpPr txBox="1"/>
            <p:nvPr/>
          </p:nvSpPr>
          <p:spPr>
            <a:xfrm>
              <a:off x="6444208" y="3429000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1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24" name="TextBox 17"/>
            <p:cNvSpPr txBox="1"/>
            <p:nvPr/>
          </p:nvSpPr>
          <p:spPr>
            <a:xfrm>
              <a:off x="6444208" y="3918619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4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6444208" y="4020273"/>
              <a:ext cx="408456" cy="0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矩形 30"/>
          <p:cNvSpPr/>
          <p:nvPr/>
        </p:nvSpPr>
        <p:spPr>
          <a:xfrm>
            <a:off x="435595" y="692696"/>
            <a:ext cx="80648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(2)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自学课本第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46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能看懂图意吗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大家互相说一说。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75656" y="3887679"/>
            <a:ext cx="7200862" cy="1269513"/>
            <a:chOff x="1475656" y="3645024"/>
            <a:chExt cx="7200862" cy="1269513"/>
          </a:xfrm>
        </p:grpSpPr>
        <p:sp>
          <p:nvSpPr>
            <p:cNvPr id="13329" name="Text Box 17"/>
            <p:cNvSpPr txBox="1">
              <a:spLocks noChangeArrowheads="1"/>
            </p:cNvSpPr>
            <p:nvPr/>
          </p:nvSpPr>
          <p:spPr bwMode="auto">
            <a:xfrm>
              <a:off x="1475656" y="3933056"/>
              <a:ext cx="720086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4000" dirty="0">
                  <a:solidFill>
                    <a:srgbClr val="000000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每份是这盘面包</a:t>
              </a:r>
              <a:r>
                <a:rPr lang="zh-CN" sz="4000" dirty="0" smtClean="0">
                  <a:solidFill>
                    <a:srgbClr val="000000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的</a:t>
              </a:r>
              <a:r>
                <a:rPr lang="en-US" altLang="zh-CN" sz="4000" dirty="0" smtClean="0">
                  <a:solidFill>
                    <a:srgbClr val="000000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   </a:t>
              </a:r>
              <a:r>
                <a:rPr lang="zh-CN" altLang="en-US" sz="4000" dirty="0" smtClean="0">
                  <a:solidFill>
                    <a:srgbClr val="000000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。</a:t>
              </a:r>
              <a:endParaRPr lang="zh-CN" sz="4000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" name="TextBox 16"/>
            <p:cNvSpPr txBox="1"/>
            <p:nvPr/>
          </p:nvSpPr>
          <p:spPr>
            <a:xfrm>
              <a:off x="5739074" y="3645024"/>
              <a:ext cx="44275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C00000"/>
                  </a:solidFill>
                  <a:latin typeface="+mn-ea"/>
                  <a:ea typeface="+mn-ea"/>
                </a:rPr>
                <a:t>1</a:t>
              </a:r>
              <a:endParaRPr lang="zh-CN" altLang="en-US" sz="40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24" name="TextBox 17"/>
            <p:cNvSpPr txBox="1"/>
            <p:nvPr/>
          </p:nvSpPr>
          <p:spPr>
            <a:xfrm>
              <a:off x="5739074" y="4206651"/>
              <a:ext cx="44275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C00000"/>
                  </a:solidFill>
                  <a:latin typeface="+mn-ea"/>
                  <a:ea typeface="+mn-ea"/>
                </a:rPr>
                <a:t>4</a:t>
              </a:r>
              <a:endParaRPr lang="zh-CN" altLang="en-US" sz="40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5739074" y="4308305"/>
              <a:ext cx="408456" cy="0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3" descr="19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763" t="21599" r="19434" b="34960"/>
          <a:stretch>
            <a:fillRect/>
          </a:stretch>
        </p:blipFill>
        <p:spPr bwMode="auto">
          <a:xfrm>
            <a:off x="2267744" y="1642552"/>
            <a:ext cx="4320480" cy="192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435595" y="692696"/>
            <a:ext cx="80648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(2)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自学课本第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46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能看懂图意吗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大家互相说一说。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39552" y="980728"/>
            <a:ext cx="80648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(3)</a:t>
            </a:r>
            <a:r>
              <a:rPr lang="zh-CN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这些分数有什么共同点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r>
              <a:rPr lang="zh-CN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有什么不同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31640" y="2060848"/>
            <a:ext cx="45865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共同点</a:t>
            </a:r>
            <a:r>
              <a:rPr lang="en-US" altLang="zh-CN" sz="3600" dirty="0">
                <a:solidFill>
                  <a:srgbClr val="FF0000"/>
                </a:solidFill>
                <a:latin typeface="方正书宋_GBK"/>
                <a:ea typeface="方正书宋_GBK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都是平均分。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5616" y="2852936"/>
            <a:ext cx="74888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zh-CN" sz="3600" dirty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不同点</a:t>
            </a:r>
            <a:r>
              <a:rPr lang="en-US" altLang="zh-CN" sz="3600" dirty="0">
                <a:solidFill>
                  <a:srgbClr val="FF0000"/>
                </a:solidFill>
                <a:latin typeface="方正书宋_GBK"/>
                <a:ea typeface="方正书宋_GBK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有的是把一个物体看作一个整体</a:t>
            </a:r>
            <a:r>
              <a:rPr lang="en-US" altLang="zh-CN" sz="3600" dirty="0">
                <a:solidFill>
                  <a:srgbClr val="FF0000"/>
                </a:solidFill>
                <a:latin typeface="方正书宋_GBK"/>
                <a:ea typeface="方正书宋_GBK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有的是把一些物体看作一个整体。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41F607"/>
              </a:clrFrom>
              <a:clrTo>
                <a:srgbClr val="41F60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64"/>
          <a:stretch>
            <a:fillRect/>
          </a:stretch>
        </p:blipFill>
        <p:spPr>
          <a:xfrm>
            <a:off x="107504" y="0"/>
            <a:ext cx="9001000" cy="6408712"/>
          </a:xfrm>
          <a:prstGeom prst="rect">
            <a:avLst/>
          </a:prstGeom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611561" y="1124744"/>
            <a:ext cx="756084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楷体_GB2312" pitchFamily="49" charset="-122"/>
              </a:rPr>
              <a:t>  </a:t>
            </a:r>
            <a:r>
              <a:rPr lang="zh-CN" sz="3200" dirty="0" smtClean="0">
                <a:latin typeface="楷体_GB2312" pitchFamily="49" charset="-122"/>
              </a:rPr>
              <a:t>一</a:t>
            </a:r>
            <a:r>
              <a:rPr lang="zh-CN" sz="3200" dirty="0">
                <a:latin typeface="楷体_GB2312" pitchFamily="49" charset="-122"/>
              </a:rPr>
              <a:t>个物体、一个计量单位或是一些物体等都可以看作一个</a:t>
            </a:r>
            <a:r>
              <a:rPr lang="zh-CN" sz="3200" dirty="0" smtClean="0">
                <a:latin typeface="楷体_GB2312" pitchFamily="49" charset="-122"/>
              </a:rPr>
              <a:t>整体。</a:t>
            </a:r>
            <a:r>
              <a:rPr 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539552" y="2167409"/>
            <a:ext cx="6552728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_GB2312" pitchFamily="49" charset="-122"/>
              </a:rPr>
              <a:t> 把</a:t>
            </a:r>
            <a:r>
              <a:rPr lang="zh-CN" altLang="en-US" sz="3200" dirty="0">
                <a:latin typeface="楷体_GB2312" pitchFamily="49" charset="-122"/>
              </a:rPr>
              <a:t>这个整体平均分成若干份</a:t>
            </a:r>
            <a:r>
              <a:rPr lang="en-US" altLang="zh-CN" sz="3200" dirty="0">
                <a:latin typeface="楷体_GB2312" pitchFamily="49" charset="-122"/>
              </a:rPr>
              <a:t>,</a:t>
            </a:r>
            <a:r>
              <a:rPr lang="zh-CN" altLang="en-US" sz="3200" dirty="0">
                <a:latin typeface="楷体_GB2312" pitchFamily="49" charset="-122"/>
              </a:rPr>
              <a:t>这样的一份或几份都可以用分数表示。</a:t>
            </a:r>
            <a:endParaRPr 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539552" y="3204356"/>
            <a:ext cx="5976664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_GB2312" pitchFamily="49" charset="-122"/>
              </a:rPr>
              <a:t> </a:t>
            </a:r>
            <a:r>
              <a:rPr lang="en-US" altLang="zh-CN" sz="3200" dirty="0">
                <a:latin typeface="楷体_GB2312" pitchFamily="49" charset="-122"/>
              </a:rPr>
              <a:t> </a:t>
            </a:r>
            <a:r>
              <a:rPr lang="zh-CN" altLang="zh-CN" sz="3200" dirty="0">
                <a:latin typeface="楷体_GB2312" pitchFamily="49" charset="-122"/>
              </a:rPr>
              <a:t>一个整体可以用自然数</a:t>
            </a:r>
            <a:r>
              <a:rPr lang="en-US" altLang="zh-CN" sz="3200" dirty="0">
                <a:latin typeface="楷体_GB2312" pitchFamily="49" charset="-122"/>
              </a:rPr>
              <a:t>1</a:t>
            </a:r>
            <a:r>
              <a:rPr lang="zh-CN" altLang="zh-CN" sz="3200" dirty="0">
                <a:latin typeface="楷体_GB2312" pitchFamily="49" charset="-122"/>
              </a:rPr>
              <a:t>来表示</a:t>
            </a:r>
            <a:r>
              <a:rPr lang="en-US" altLang="zh-CN" sz="3200" dirty="0">
                <a:latin typeface="楷体_GB2312" pitchFamily="49" charset="-122"/>
              </a:rPr>
              <a:t>,</a:t>
            </a:r>
            <a:r>
              <a:rPr lang="zh-CN" altLang="zh-CN" sz="3200" dirty="0">
                <a:latin typeface="楷体_GB2312" pitchFamily="49" charset="-122"/>
              </a:rPr>
              <a:t>我们通常把它叫做单位“</a:t>
            </a:r>
            <a:r>
              <a:rPr lang="en-US" altLang="zh-CN" sz="3200" dirty="0">
                <a:latin typeface="楷体_GB2312" pitchFamily="49" charset="-122"/>
              </a:rPr>
              <a:t>1</a:t>
            </a:r>
            <a:r>
              <a:rPr lang="zh-CN" altLang="zh-CN" sz="3200" dirty="0">
                <a:latin typeface="楷体_GB2312" pitchFamily="49" charset="-122"/>
              </a:rPr>
              <a:t>”。</a:t>
            </a:r>
            <a:endParaRPr lang="zh-CN" altLang="en-US" sz="3200" dirty="0">
              <a:latin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2339752" y="836712"/>
            <a:ext cx="3816424" cy="141922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48" descr="P-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9610" y="1743943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Picture 51" descr="P-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483768" y="2372916"/>
            <a:ext cx="972293" cy="42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" name="Picture 45" descr="P-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9610" y="1124744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" name="Picture 45" descr="P-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483769" y="2998663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" name="Picture 48" descr="P-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755368" y="1743943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1" name="Picture 51" descr="P-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719526" y="2372916"/>
            <a:ext cx="972293" cy="42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2" name="Picture 45" descr="P-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755368" y="1124744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3" name="Picture 45" descr="P-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719527" y="2998663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4" name="Picture 48" descr="P-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039868" y="1723573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5" name="Picture 51" descr="P-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004026" y="2352546"/>
            <a:ext cx="972293" cy="42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" name="Picture 45" descr="P-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039868" y="1104374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7" name="Picture 45" descr="P-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004027" y="2978293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8" name="Text Box 32"/>
          <p:cNvSpPr txBox="1">
            <a:spLocks noChangeArrowheads="1"/>
          </p:cNvSpPr>
          <p:nvPr/>
        </p:nvSpPr>
        <p:spPr bwMode="auto">
          <a:xfrm>
            <a:off x="827724" y="4171727"/>
            <a:ext cx="799288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sz="3600" dirty="0" smtClean="0">
                <a:solidFill>
                  <a:schemeClr val="tx1"/>
                </a:solidFill>
              </a:rPr>
              <a:t>平均</a:t>
            </a:r>
            <a:r>
              <a:rPr lang="zh-CN" sz="3600" dirty="0">
                <a:solidFill>
                  <a:schemeClr val="tx1"/>
                </a:solidFill>
              </a:rPr>
              <a:t>分成 </a:t>
            </a:r>
            <a:r>
              <a:rPr lang="en-US" altLang="zh-CN" sz="3600" dirty="0" smtClean="0">
                <a:solidFill>
                  <a:schemeClr val="tx1"/>
                </a:solidFill>
              </a:rPr>
              <a:t>2</a:t>
            </a:r>
            <a:r>
              <a:rPr lang="zh-CN" altLang="zh-CN" sz="3600" dirty="0" smtClean="0">
                <a:solidFill>
                  <a:schemeClr val="tx1"/>
                </a:solidFill>
              </a:rPr>
              <a:t> </a:t>
            </a:r>
            <a:r>
              <a:rPr lang="zh-CN" sz="3600" dirty="0" smtClean="0">
                <a:solidFill>
                  <a:schemeClr val="tx1"/>
                </a:solidFill>
              </a:rPr>
              <a:t>份</a:t>
            </a:r>
            <a:r>
              <a:rPr lang="en-US" altLang="zh-CN" sz="3600" dirty="0" smtClean="0">
                <a:solidFill>
                  <a:schemeClr val="tx1"/>
                </a:solidFill>
              </a:rPr>
              <a:t>,</a:t>
            </a:r>
            <a:r>
              <a:rPr lang="zh-CN" altLang="en-US" sz="3600" dirty="0" smtClean="0">
                <a:solidFill>
                  <a:schemeClr val="tx1"/>
                </a:solidFill>
              </a:rPr>
              <a:t>每份</a:t>
            </a:r>
            <a:r>
              <a:rPr lang="zh-CN" sz="3600" dirty="0" smtClean="0">
                <a:solidFill>
                  <a:schemeClr val="tx1"/>
                </a:solidFill>
              </a:rPr>
              <a:t>是这</a:t>
            </a:r>
            <a:r>
              <a:rPr lang="zh-CN" altLang="en-US" sz="3600" dirty="0" smtClean="0">
                <a:solidFill>
                  <a:schemeClr val="tx1"/>
                </a:solidFill>
              </a:rPr>
              <a:t>堆糖</a:t>
            </a:r>
            <a:r>
              <a:rPr lang="zh-CN" sz="3600" dirty="0" smtClean="0">
                <a:solidFill>
                  <a:schemeClr val="tx1"/>
                </a:solidFill>
              </a:rPr>
              <a:t>的</a:t>
            </a:r>
            <a:r>
              <a:rPr lang="en-US" altLang="zh-CN" sz="3600" dirty="0" smtClean="0">
                <a:solidFill>
                  <a:schemeClr val="tx1"/>
                </a:solidFill>
              </a:rPr>
              <a:t>        </a:t>
            </a:r>
            <a:r>
              <a:rPr lang="zh-CN" sz="3600" dirty="0" smtClean="0">
                <a:solidFill>
                  <a:schemeClr val="tx1"/>
                </a:solidFill>
              </a:rPr>
              <a:t>     。</a:t>
            </a:r>
            <a:endParaRPr lang="zh-CN" sz="3600" dirty="0">
              <a:solidFill>
                <a:schemeClr val="tx1"/>
              </a:solidFill>
            </a:endParaRPr>
          </a:p>
        </p:txBody>
      </p:sp>
      <p:sp>
        <p:nvSpPr>
          <p:cNvPr id="29" name="TextBox 16"/>
          <p:cNvSpPr txBox="1"/>
          <p:nvPr/>
        </p:nvSpPr>
        <p:spPr>
          <a:xfrm>
            <a:off x="6804388" y="3811687"/>
            <a:ext cx="14221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（  ）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0" name="TextBox 17"/>
          <p:cNvSpPr txBox="1"/>
          <p:nvPr/>
        </p:nvSpPr>
        <p:spPr>
          <a:xfrm>
            <a:off x="6804388" y="4471953"/>
            <a:ext cx="14221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（  ）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V="1">
            <a:off x="7020412" y="4459759"/>
            <a:ext cx="1008112" cy="15209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1907704" y="2276872"/>
            <a:ext cx="4536504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7315116" y="4459759"/>
            <a:ext cx="4700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/>
              <a:t>2</a:t>
            </a:r>
            <a:endParaRPr lang="zh-CN" altLang="en-US" sz="4400" dirty="0"/>
          </a:p>
        </p:txBody>
      </p:sp>
      <p:sp>
        <p:nvSpPr>
          <p:cNvPr id="38" name="矩形 37"/>
          <p:cNvSpPr/>
          <p:nvPr/>
        </p:nvSpPr>
        <p:spPr>
          <a:xfrm>
            <a:off x="7280480" y="3719353"/>
            <a:ext cx="4700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/>
              <a:t>1</a:t>
            </a:r>
            <a:endParaRPr lang="zh-CN" altLang="en-US" sz="4400" dirty="0"/>
          </a:p>
        </p:txBody>
      </p:sp>
      <p:sp>
        <p:nvSpPr>
          <p:cNvPr id="32" name="矩形 31"/>
          <p:cNvSpPr/>
          <p:nvPr/>
        </p:nvSpPr>
        <p:spPr>
          <a:xfrm>
            <a:off x="3500430" y="214290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一堆糖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7" grpId="0"/>
      <p:bldP spid="3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339752" y="836712"/>
            <a:ext cx="2520280" cy="260192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48" descr="P-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9610" y="1743943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Picture 51" descr="P-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483768" y="2372916"/>
            <a:ext cx="972293" cy="42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" name="Picture 45" descr="P-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9610" y="1124744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" name="Picture 45" descr="P-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483769" y="2998663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" name="Picture 48" descr="P-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755368" y="1743943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1" name="Picture 51" descr="P-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719526" y="2372916"/>
            <a:ext cx="972293" cy="42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2" name="Picture 45" descr="P-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755368" y="1124744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3" name="Picture 45" descr="P-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719527" y="2998663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4" name="Picture 48" descr="P-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039868" y="1723573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5" name="Picture 51" descr="P-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004026" y="2352546"/>
            <a:ext cx="972293" cy="42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" name="Picture 45" descr="P-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039868" y="1104374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7" name="Picture 45" descr="P-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004027" y="2978293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8" name="Text Box 32"/>
          <p:cNvSpPr txBox="1">
            <a:spLocks noChangeArrowheads="1"/>
          </p:cNvSpPr>
          <p:nvPr/>
        </p:nvSpPr>
        <p:spPr bwMode="auto">
          <a:xfrm>
            <a:off x="827724" y="4171727"/>
            <a:ext cx="799288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sz="3600" dirty="0" smtClean="0">
                <a:solidFill>
                  <a:schemeClr val="tx1"/>
                </a:solidFill>
              </a:rPr>
              <a:t>平均</a:t>
            </a:r>
            <a:r>
              <a:rPr lang="zh-CN" sz="3600" dirty="0">
                <a:solidFill>
                  <a:schemeClr val="tx1"/>
                </a:solidFill>
              </a:rPr>
              <a:t>分成 </a:t>
            </a:r>
            <a:r>
              <a:rPr lang="en-US" altLang="zh-CN" sz="3600" dirty="0" smtClean="0">
                <a:solidFill>
                  <a:schemeClr val="tx1"/>
                </a:solidFill>
              </a:rPr>
              <a:t>3</a:t>
            </a:r>
            <a:r>
              <a:rPr lang="zh-CN" altLang="zh-CN" sz="3600" dirty="0" smtClean="0">
                <a:solidFill>
                  <a:schemeClr val="tx1"/>
                </a:solidFill>
              </a:rPr>
              <a:t> </a:t>
            </a:r>
            <a:r>
              <a:rPr lang="zh-CN" sz="3600" dirty="0" smtClean="0">
                <a:solidFill>
                  <a:schemeClr val="tx1"/>
                </a:solidFill>
              </a:rPr>
              <a:t>份</a:t>
            </a:r>
            <a:r>
              <a:rPr lang="en-US" altLang="zh-CN" sz="3600" dirty="0" smtClean="0">
                <a:solidFill>
                  <a:schemeClr val="tx1"/>
                </a:solidFill>
              </a:rPr>
              <a:t>,2</a:t>
            </a:r>
            <a:r>
              <a:rPr lang="zh-CN" altLang="en-US" sz="3600" dirty="0" smtClean="0">
                <a:solidFill>
                  <a:schemeClr val="tx1"/>
                </a:solidFill>
              </a:rPr>
              <a:t>份</a:t>
            </a:r>
            <a:r>
              <a:rPr lang="zh-CN" sz="3600" dirty="0" smtClean="0">
                <a:solidFill>
                  <a:schemeClr val="tx1"/>
                </a:solidFill>
              </a:rPr>
              <a:t>是这</a:t>
            </a:r>
            <a:r>
              <a:rPr lang="zh-CN" altLang="en-US" sz="3600" dirty="0" smtClean="0">
                <a:solidFill>
                  <a:schemeClr val="tx1"/>
                </a:solidFill>
              </a:rPr>
              <a:t>堆糖</a:t>
            </a:r>
            <a:r>
              <a:rPr lang="zh-CN" sz="3600" dirty="0" smtClean="0">
                <a:solidFill>
                  <a:schemeClr val="tx1"/>
                </a:solidFill>
              </a:rPr>
              <a:t>的</a:t>
            </a:r>
            <a:r>
              <a:rPr lang="en-US" altLang="zh-CN" sz="3600" dirty="0" smtClean="0">
                <a:solidFill>
                  <a:schemeClr val="tx1"/>
                </a:solidFill>
              </a:rPr>
              <a:t>        </a:t>
            </a:r>
            <a:r>
              <a:rPr lang="zh-CN" sz="3600" dirty="0" smtClean="0">
                <a:solidFill>
                  <a:schemeClr val="tx1"/>
                </a:solidFill>
              </a:rPr>
              <a:t>     。</a:t>
            </a:r>
            <a:endParaRPr lang="zh-CN" sz="3600" dirty="0">
              <a:solidFill>
                <a:schemeClr val="tx1"/>
              </a:solidFill>
            </a:endParaRPr>
          </a:p>
        </p:txBody>
      </p:sp>
      <p:sp>
        <p:nvSpPr>
          <p:cNvPr id="29" name="TextBox 16"/>
          <p:cNvSpPr txBox="1"/>
          <p:nvPr/>
        </p:nvSpPr>
        <p:spPr>
          <a:xfrm>
            <a:off x="6588224" y="3811687"/>
            <a:ext cx="14221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（  ）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0" name="TextBox 17"/>
          <p:cNvSpPr txBox="1"/>
          <p:nvPr/>
        </p:nvSpPr>
        <p:spPr>
          <a:xfrm>
            <a:off x="6588224" y="4471953"/>
            <a:ext cx="14221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（  ）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V="1">
            <a:off x="6804248" y="4459759"/>
            <a:ext cx="1008112" cy="15209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7098952" y="4459759"/>
            <a:ext cx="4700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/>
              <a:t>3</a:t>
            </a:r>
            <a:endParaRPr lang="zh-CN" altLang="en-US" sz="4400" dirty="0"/>
          </a:p>
        </p:txBody>
      </p:sp>
      <p:sp>
        <p:nvSpPr>
          <p:cNvPr id="38" name="矩形 37"/>
          <p:cNvSpPr/>
          <p:nvPr/>
        </p:nvSpPr>
        <p:spPr>
          <a:xfrm>
            <a:off x="7064316" y="3739679"/>
            <a:ext cx="4700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/>
              <a:t>2</a:t>
            </a:r>
            <a:endParaRPr lang="zh-CN" altLang="en-US" sz="4400" dirty="0"/>
          </a:p>
        </p:txBody>
      </p:sp>
      <p:cxnSp>
        <p:nvCxnSpPr>
          <p:cNvPr id="32" name="直接连接符 31"/>
          <p:cNvCxnSpPr/>
          <p:nvPr/>
        </p:nvCxnSpPr>
        <p:spPr>
          <a:xfrm>
            <a:off x="4860032" y="943971"/>
            <a:ext cx="0" cy="249466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3635896" y="943971"/>
            <a:ext cx="0" cy="249466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7" grpId="0"/>
      <p:bldP spid="3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2339752" y="908720"/>
            <a:ext cx="3816424" cy="201622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48" descr="P-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9610" y="1743943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Picture 51" descr="P-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483768" y="2372916"/>
            <a:ext cx="972293" cy="42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" name="Picture 45" descr="P-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9610" y="1124744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" name="Picture 45" descr="P-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483769" y="2998663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" name="Picture 48" descr="P-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755368" y="1743943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1" name="Picture 51" descr="P-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719526" y="2372916"/>
            <a:ext cx="972293" cy="42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2" name="Picture 45" descr="P-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755368" y="1124744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3" name="Picture 45" descr="P-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719527" y="2998663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4" name="Picture 48" descr="P-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039868" y="1723573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5" name="Picture 51" descr="P-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004026" y="2352546"/>
            <a:ext cx="972293" cy="42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" name="Picture 45" descr="P-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039868" y="1104374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7" name="Picture 45" descr="P-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004027" y="2978293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8" name="Text Box 32"/>
          <p:cNvSpPr txBox="1">
            <a:spLocks noChangeArrowheads="1"/>
          </p:cNvSpPr>
          <p:nvPr/>
        </p:nvSpPr>
        <p:spPr bwMode="auto">
          <a:xfrm>
            <a:off x="827724" y="4171727"/>
            <a:ext cx="799288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sz="3600" dirty="0" smtClean="0">
                <a:solidFill>
                  <a:schemeClr val="tx1"/>
                </a:solidFill>
              </a:rPr>
              <a:t>平均</a:t>
            </a:r>
            <a:r>
              <a:rPr lang="zh-CN" sz="3600" dirty="0">
                <a:solidFill>
                  <a:schemeClr val="tx1"/>
                </a:solidFill>
              </a:rPr>
              <a:t>分成 </a:t>
            </a:r>
            <a:r>
              <a:rPr lang="en-US" altLang="zh-CN" sz="3600" dirty="0" smtClean="0">
                <a:solidFill>
                  <a:schemeClr val="tx1"/>
                </a:solidFill>
              </a:rPr>
              <a:t>4</a:t>
            </a:r>
            <a:r>
              <a:rPr lang="zh-CN" altLang="zh-CN" sz="3600" dirty="0" smtClean="0">
                <a:solidFill>
                  <a:schemeClr val="tx1"/>
                </a:solidFill>
              </a:rPr>
              <a:t> </a:t>
            </a:r>
            <a:r>
              <a:rPr lang="zh-CN" sz="3600" dirty="0" smtClean="0">
                <a:solidFill>
                  <a:schemeClr val="tx1"/>
                </a:solidFill>
              </a:rPr>
              <a:t>份</a:t>
            </a:r>
            <a:r>
              <a:rPr lang="en-US" altLang="zh-CN" sz="3600" dirty="0" smtClean="0">
                <a:solidFill>
                  <a:schemeClr val="tx1"/>
                </a:solidFill>
              </a:rPr>
              <a:t>,3</a:t>
            </a:r>
            <a:r>
              <a:rPr lang="zh-CN" altLang="en-US" sz="3600" dirty="0" smtClean="0">
                <a:solidFill>
                  <a:schemeClr val="tx1"/>
                </a:solidFill>
              </a:rPr>
              <a:t>份</a:t>
            </a:r>
            <a:r>
              <a:rPr lang="zh-CN" sz="3600" dirty="0" smtClean="0">
                <a:solidFill>
                  <a:schemeClr val="tx1"/>
                </a:solidFill>
              </a:rPr>
              <a:t>是这</a:t>
            </a:r>
            <a:r>
              <a:rPr lang="zh-CN" altLang="en-US" sz="3600" dirty="0" smtClean="0">
                <a:solidFill>
                  <a:schemeClr val="tx1"/>
                </a:solidFill>
              </a:rPr>
              <a:t>堆糖</a:t>
            </a:r>
            <a:r>
              <a:rPr lang="zh-CN" sz="3600" dirty="0" smtClean="0">
                <a:solidFill>
                  <a:schemeClr val="tx1"/>
                </a:solidFill>
              </a:rPr>
              <a:t>的</a:t>
            </a:r>
            <a:r>
              <a:rPr lang="en-US" altLang="zh-CN" sz="3600" dirty="0" smtClean="0">
                <a:solidFill>
                  <a:schemeClr val="tx1"/>
                </a:solidFill>
              </a:rPr>
              <a:t>        </a:t>
            </a:r>
            <a:r>
              <a:rPr lang="zh-CN" sz="3600" dirty="0" smtClean="0">
                <a:solidFill>
                  <a:schemeClr val="tx1"/>
                </a:solidFill>
              </a:rPr>
              <a:t>    。</a:t>
            </a:r>
            <a:endParaRPr lang="zh-CN" sz="3600" dirty="0">
              <a:solidFill>
                <a:schemeClr val="tx1"/>
              </a:solidFill>
            </a:endParaRPr>
          </a:p>
        </p:txBody>
      </p:sp>
      <p:sp>
        <p:nvSpPr>
          <p:cNvPr id="29" name="TextBox 16"/>
          <p:cNvSpPr txBox="1"/>
          <p:nvPr/>
        </p:nvSpPr>
        <p:spPr>
          <a:xfrm>
            <a:off x="6588224" y="3811687"/>
            <a:ext cx="14221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（  ）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0" name="TextBox 17"/>
          <p:cNvSpPr txBox="1"/>
          <p:nvPr/>
        </p:nvSpPr>
        <p:spPr>
          <a:xfrm>
            <a:off x="6588224" y="4471953"/>
            <a:ext cx="14221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（  ）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V="1">
            <a:off x="6804248" y="4459759"/>
            <a:ext cx="1008112" cy="15209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2051720" y="1628800"/>
            <a:ext cx="4536504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7098952" y="4459759"/>
            <a:ext cx="4700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/>
              <a:t>4</a:t>
            </a:r>
            <a:endParaRPr lang="zh-CN" altLang="en-US" sz="4400" dirty="0"/>
          </a:p>
        </p:txBody>
      </p:sp>
      <p:sp>
        <p:nvSpPr>
          <p:cNvPr id="38" name="矩形 37"/>
          <p:cNvSpPr/>
          <p:nvPr/>
        </p:nvSpPr>
        <p:spPr>
          <a:xfrm>
            <a:off x="7064316" y="3719353"/>
            <a:ext cx="4700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/>
              <a:t>3</a:t>
            </a:r>
            <a:endParaRPr lang="zh-CN" altLang="en-US" sz="44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2051720" y="2276872"/>
            <a:ext cx="4536504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2051720" y="2924944"/>
            <a:ext cx="4536504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7" grpId="0"/>
      <p:bldP spid="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59" name="Picture 34">
            <a:hlinkClick r:id="" action="ppaction://hlinkshowjump?jump=firstslide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15816" y="1412776"/>
            <a:ext cx="36711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你们会读这个数吗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?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28926" y="3143248"/>
            <a:ext cx="49071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知道它的各部分的名称吗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?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42200" y="2060848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latin typeface="+mn-ea"/>
                <a:ea typeface="+mn-ea"/>
              </a:rPr>
              <a:t>读作四分之一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54590" y="3935958"/>
            <a:ext cx="554089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latin typeface="+mn-ea"/>
                <a:ea typeface="+mn-ea"/>
              </a:rPr>
              <a:t>中间的横线叫做分数线</a:t>
            </a:r>
            <a:r>
              <a:rPr lang="en-US" altLang="zh-CN" sz="3200" dirty="0">
                <a:latin typeface="+mn-ea"/>
                <a:ea typeface="+mn-ea"/>
              </a:rPr>
              <a:t>,</a:t>
            </a:r>
            <a:r>
              <a:rPr lang="zh-CN" altLang="zh-CN" sz="3200" dirty="0">
                <a:latin typeface="+mn-ea"/>
                <a:ea typeface="+mn-ea"/>
              </a:rPr>
              <a:t>上面的数叫分子</a:t>
            </a:r>
            <a:r>
              <a:rPr lang="en-US" altLang="zh-CN" sz="3200" dirty="0">
                <a:latin typeface="+mn-ea"/>
                <a:ea typeface="+mn-ea"/>
              </a:rPr>
              <a:t>,</a:t>
            </a:r>
            <a:r>
              <a:rPr lang="zh-CN" altLang="zh-CN" sz="3200" dirty="0">
                <a:latin typeface="+mn-ea"/>
                <a:ea typeface="+mn-ea"/>
              </a:rPr>
              <a:t>下面的数叫分母。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87625" y="2145630"/>
            <a:ext cx="53412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endParaRPr lang="zh-CN" altLang="en-US" sz="5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87625" y="2937718"/>
            <a:ext cx="53412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</a:t>
            </a:r>
            <a:endParaRPr lang="zh-CN" altLang="en-US" sz="5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187624" y="3039372"/>
            <a:ext cx="534122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339751" y="920505"/>
            <a:ext cx="3816425" cy="2712733"/>
            <a:chOff x="2339751" y="908720"/>
            <a:chExt cx="3816425" cy="2712733"/>
          </a:xfrm>
        </p:grpSpPr>
        <p:sp>
          <p:nvSpPr>
            <p:cNvPr id="32" name="矩形 31"/>
            <p:cNvSpPr/>
            <p:nvPr/>
          </p:nvSpPr>
          <p:spPr>
            <a:xfrm>
              <a:off x="2339752" y="908720"/>
              <a:ext cx="3816424" cy="1368152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2339751" y="2253301"/>
              <a:ext cx="2520281" cy="1368152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Picture 48" descr="P-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9610" y="1743943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Picture 51" descr="P-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483768" y="2372916"/>
            <a:ext cx="972293" cy="42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" name="Picture 45" descr="P-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9610" y="1124744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" name="Picture 45" descr="P-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483769" y="2998663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" name="Picture 48" descr="P-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755368" y="1743943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1" name="Picture 51" descr="P-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719526" y="2372916"/>
            <a:ext cx="972293" cy="42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2" name="Picture 45" descr="P-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755368" y="1124744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3" name="Picture 45" descr="P-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719527" y="2998663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4" name="Picture 48" descr="P-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039868" y="1723573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5" name="Picture 51" descr="P-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004026" y="2352546"/>
            <a:ext cx="972293" cy="42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" name="Picture 45" descr="P-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039868" y="1104374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7" name="Picture 45" descr="P-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004027" y="2978293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8" name="Text Box 32"/>
          <p:cNvSpPr txBox="1">
            <a:spLocks noChangeArrowheads="1"/>
          </p:cNvSpPr>
          <p:nvPr/>
        </p:nvSpPr>
        <p:spPr bwMode="auto">
          <a:xfrm>
            <a:off x="827724" y="4171727"/>
            <a:ext cx="799288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sz="3600" dirty="0" smtClean="0">
                <a:solidFill>
                  <a:schemeClr val="tx1"/>
                </a:solidFill>
              </a:rPr>
              <a:t>平均</a:t>
            </a:r>
            <a:r>
              <a:rPr lang="zh-CN" sz="3600" dirty="0">
                <a:solidFill>
                  <a:schemeClr val="tx1"/>
                </a:solidFill>
              </a:rPr>
              <a:t>分成 </a:t>
            </a:r>
            <a:r>
              <a:rPr lang="en-US" altLang="zh-CN" sz="3600" dirty="0" smtClean="0">
                <a:solidFill>
                  <a:schemeClr val="tx1"/>
                </a:solidFill>
              </a:rPr>
              <a:t>6</a:t>
            </a:r>
            <a:r>
              <a:rPr lang="zh-CN" altLang="zh-CN" sz="3600" dirty="0" smtClean="0">
                <a:solidFill>
                  <a:schemeClr val="tx1"/>
                </a:solidFill>
              </a:rPr>
              <a:t> </a:t>
            </a:r>
            <a:r>
              <a:rPr lang="zh-CN" sz="3600" dirty="0" smtClean="0">
                <a:solidFill>
                  <a:schemeClr val="tx1"/>
                </a:solidFill>
              </a:rPr>
              <a:t>份</a:t>
            </a:r>
            <a:r>
              <a:rPr lang="en-US" altLang="zh-CN" sz="3600" dirty="0" smtClean="0">
                <a:solidFill>
                  <a:schemeClr val="tx1"/>
                </a:solidFill>
              </a:rPr>
              <a:t>,5</a:t>
            </a:r>
            <a:r>
              <a:rPr lang="zh-CN" altLang="en-US" sz="3600" dirty="0" smtClean="0">
                <a:solidFill>
                  <a:schemeClr val="tx1"/>
                </a:solidFill>
              </a:rPr>
              <a:t>份</a:t>
            </a:r>
            <a:r>
              <a:rPr lang="zh-CN" sz="3600" dirty="0" smtClean="0">
                <a:solidFill>
                  <a:schemeClr val="tx1"/>
                </a:solidFill>
              </a:rPr>
              <a:t>是这</a:t>
            </a:r>
            <a:r>
              <a:rPr lang="zh-CN" altLang="en-US" sz="3600" dirty="0" smtClean="0">
                <a:solidFill>
                  <a:schemeClr val="tx1"/>
                </a:solidFill>
              </a:rPr>
              <a:t>堆糖</a:t>
            </a:r>
            <a:r>
              <a:rPr lang="zh-CN" sz="3600" dirty="0" smtClean="0">
                <a:solidFill>
                  <a:schemeClr val="tx1"/>
                </a:solidFill>
              </a:rPr>
              <a:t>的</a:t>
            </a:r>
            <a:r>
              <a:rPr lang="en-US" altLang="zh-CN" sz="3600" dirty="0" smtClean="0">
                <a:solidFill>
                  <a:schemeClr val="tx1"/>
                </a:solidFill>
              </a:rPr>
              <a:t>        </a:t>
            </a:r>
            <a:r>
              <a:rPr lang="zh-CN" sz="3600" dirty="0" smtClean="0">
                <a:solidFill>
                  <a:schemeClr val="tx1"/>
                </a:solidFill>
              </a:rPr>
              <a:t>    。</a:t>
            </a:r>
            <a:endParaRPr lang="zh-CN" sz="3600" dirty="0">
              <a:solidFill>
                <a:schemeClr val="tx1"/>
              </a:solidFill>
            </a:endParaRPr>
          </a:p>
        </p:txBody>
      </p:sp>
      <p:sp>
        <p:nvSpPr>
          <p:cNvPr id="29" name="TextBox 16"/>
          <p:cNvSpPr txBox="1"/>
          <p:nvPr/>
        </p:nvSpPr>
        <p:spPr>
          <a:xfrm>
            <a:off x="6588224" y="3811687"/>
            <a:ext cx="1422184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（  ）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0" name="TextBox 17"/>
          <p:cNvSpPr txBox="1"/>
          <p:nvPr/>
        </p:nvSpPr>
        <p:spPr>
          <a:xfrm>
            <a:off x="6588224" y="4471953"/>
            <a:ext cx="1422184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（  ）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V="1">
            <a:off x="6804248" y="4459759"/>
            <a:ext cx="1008112" cy="15209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3635896" y="877362"/>
            <a:ext cx="0" cy="276766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7098952" y="4459759"/>
            <a:ext cx="4700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/>
              <a:t>6</a:t>
            </a:r>
            <a:endParaRPr lang="zh-CN" altLang="en-US" sz="4400" dirty="0"/>
          </a:p>
        </p:txBody>
      </p:sp>
      <p:sp>
        <p:nvSpPr>
          <p:cNvPr id="38" name="矩形 37"/>
          <p:cNvSpPr/>
          <p:nvPr/>
        </p:nvSpPr>
        <p:spPr>
          <a:xfrm>
            <a:off x="7064316" y="3719353"/>
            <a:ext cx="4700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/>
              <a:t>5</a:t>
            </a:r>
            <a:endParaRPr lang="zh-CN" altLang="en-US" sz="44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2051720" y="2276872"/>
            <a:ext cx="4536504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4860032" y="877362"/>
            <a:ext cx="0" cy="276766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41F607"/>
              </a:clrFrom>
              <a:clrTo>
                <a:srgbClr val="41F60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64"/>
          <a:stretch>
            <a:fillRect/>
          </a:stretch>
        </p:blipFill>
        <p:spPr>
          <a:xfrm>
            <a:off x="107504" y="0"/>
            <a:ext cx="9001000" cy="6597352"/>
          </a:xfrm>
          <a:prstGeom prst="rect">
            <a:avLst/>
          </a:prstGeom>
        </p:spPr>
      </p:pic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827584" y="1124744"/>
            <a:ext cx="7056784" cy="120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zh-CN" altLang="zh-CN" sz="3600" dirty="0">
                <a:solidFill>
                  <a:schemeClr val="tx1"/>
                </a:solidFill>
              </a:rPr>
              <a:t>    </a:t>
            </a:r>
            <a:r>
              <a:rPr lang="en-US" altLang="zh-CN" sz="3600" dirty="0" smtClean="0">
                <a:solidFill>
                  <a:schemeClr val="tx1"/>
                </a:solidFill>
              </a:rPr>
              <a:t>     </a:t>
            </a:r>
            <a:r>
              <a:rPr lang="zh-CN" sz="3600" dirty="0" smtClean="0">
                <a:solidFill>
                  <a:schemeClr val="tx1"/>
                </a:solidFill>
              </a:rPr>
              <a:t>把</a:t>
            </a:r>
            <a:r>
              <a:rPr lang="zh-CN" sz="3600" dirty="0">
                <a:solidFill>
                  <a:schemeClr val="tx1"/>
                </a:solidFill>
              </a:rPr>
              <a:t>单位“</a:t>
            </a:r>
            <a:r>
              <a:rPr lang="zh-CN" altLang="zh-CN" sz="3600" dirty="0">
                <a:solidFill>
                  <a:schemeClr val="tx1"/>
                </a:solidFill>
              </a:rPr>
              <a:t>1”</a:t>
            </a:r>
            <a:r>
              <a:rPr lang="zh-CN" sz="3600" dirty="0">
                <a:solidFill>
                  <a:schemeClr val="tx1"/>
                </a:solidFill>
              </a:rPr>
              <a:t>平均分成若干份，表示其中一份的数叫</a:t>
            </a:r>
            <a:r>
              <a:rPr lang="zh-CN" sz="3600" dirty="0">
                <a:solidFill>
                  <a:srgbClr val="FF3300"/>
                </a:solidFill>
              </a:rPr>
              <a:t>分数单位</a:t>
            </a:r>
            <a:r>
              <a:rPr lang="zh-CN" sz="3600" dirty="0"/>
              <a:t>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827584" y="2133600"/>
            <a:ext cx="4572000" cy="1009621"/>
            <a:chOff x="1043608" y="2052137"/>
            <a:chExt cx="4572000" cy="1009621"/>
          </a:xfrm>
        </p:grpSpPr>
        <p:sp>
          <p:nvSpPr>
            <p:cNvPr id="15" name="矩形 14"/>
            <p:cNvSpPr/>
            <p:nvPr/>
          </p:nvSpPr>
          <p:spPr>
            <a:xfrm>
              <a:off x="1043608" y="2290223"/>
              <a:ext cx="4572000" cy="58477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indent="228600">
                <a:spcAft>
                  <a:spcPts val="0"/>
                </a:spcAft>
              </a:pPr>
              <a:r>
                <a:rPr lang="en-US" altLang="zh-CN" sz="3200" dirty="0" smtClean="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rPr>
                <a:t>  </a:t>
              </a:r>
              <a:r>
                <a:rPr lang="zh-CN" altLang="zh-CN" sz="3200" dirty="0" smtClean="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rPr>
                <a:t>的</a:t>
              </a:r>
              <a:r>
                <a:rPr lang="zh-CN" altLang="zh-CN" sz="3200" dirty="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rPr>
                <a:t>分数单位</a:t>
              </a:r>
              <a:r>
                <a:rPr lang="zh-CN" altLang="zh-CN" sz="3200" dirty="0" smtClean="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rPr>
                <a:t>是</a:t>
              </a:r>
              <a:r>
                <a:rPr lang="en-US" altLang="zh-CN" sz="3200" dirty="0" smtClean="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rPr>
                <a:t>     </a:t>
              </a:r>
              <a:r>
                <a:rPr lang="zh-CN" altLang="zh-CN" sz="3200" dirty="0" smtClean="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rPr>
                <a:t>。</a:t>
              </a:r>
              <a:endParaRPr lang="zh-CN" altLang="zh-CN" sz="3200" dirty="0">
                <a:solidFill>
                  <a:srgbClr val="000000"/>
                </a:solidFill>
                <a:effectLst/>
                <a:latin typeface="NEU-BZ-S92"/>
                <a:ea typeface="方正书宋_GBK"/>
                <a:cs typeface="Times New Roman" panose="02020603050405020304" pitchFamily="18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187624" y="2052137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2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187624" y="2472832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3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1187624" y="2574486"/>
              <a:ext cx="408456" cy="0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6"/>
            <p:cNvSpPr txBox="1"/>
            <p:nvPr/>
          </p:nvSpPr>
          <p:spPr>
            <a:xfrm>
              <a:off x="4211960" y="2056288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1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21" name="TextBox 17"/>
            <p:cNvSpPr txBox="1"/>
            <p:nvPr/>
          </p:nvSpPr>
          <p:spPr>
            <a:xfrm>
              <a:off x="4211960" y="2476983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3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4211960" y="2578637"/>
              <a:ext cx="408456" cy="0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629792" y="3005098"/>
            <a:ext cx="5310360" cy="1660268"/>
            <a:chOff x="629792" y="3005098"/>
            <a:chExt cx="5310360" cy="1660268"/>
          </a:xfrm>
        </p:grpSpPr>
        <mc:AlternateContent xmlns:mc="http://schemas.openxmlformats.org/markup-compatibility/2006">
          <mc:Choice xmlns:a14="http://schemas.microsoft.com/office/drawing/2010/main" xmlns="" Requires="a14">
            <p:sp>
              <p:nvSpPr>
                <p:cNvPr id="23" name="矩形 22"/>
                <p:cNvSpPr/>
                <p:nvPr/>
              </p:nvSpPr>
              <p:spPr>
                <a:xfrm>
                  <a:off x="629792" y="3095706"/>
                  <a:ext cx="5310360" cy="156966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indent="228600">
                    <a:lnSpc>
                      <a:spcPct val="150000"/>
                    </a:lnSpc>
                    <a:spcAft>
                      <a:spcPts val="0"/>
                    </a:spcAft>
                  </a:pPr>
                  <a:r>
                    <a:rPr lang="zh-CN" altLang="zh-CN" sz="3200" dirty="0" smtClean="0">
                      <a:solidFill>
                        <a:srgbClr val="000000"/>
                      </a:solidFill>
                      <a:effectLst/>
                      <a:latin typeface="NEU-BZ-S92"/>
                      <a:ea typeface="方正书宋_GBK"/>
                      <a:cs typeface="Times New Roman" panose="02020603050405020304" pitchFamily="18" charset="0"/>
                    </a:rPr>
                    <a:t>因为</a:t>
                  </a:r>
                  <a14:m>
                    <m:oMath xmlns:m="http://schemas.openxmlformats.org/officeDocument/2006/math">
                      <m:r>
                        <a:rPr lang="en-US" altLang="zh-CN" sz="3200" b="1" i="1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   </m:t>
                      </m:r>
                    </m:oMath>
                  </a14:m>
                  <a:r>
                    <a:rPr lang="en-US" altLang="zh-CN" sz="3200" dirty="0" smtClean="0">
                      <a:solidFill>
                        <a:srgbClr val="000000"/>
                      </a:solidFill>
                      <a:effectLst/>
                      <a:latin typeface="NEU-BZ-S92"/>
                      <a:ea typeface="方正书宋_GBK"/>
                      <a:cs typeface="Times New Roman" panose="02020603050405020304" pitchFamily="18" charset="0"/>
                    </a:rPr>
                    <a:t/>
                  </a:r>
                  <a:r>
                    <a:rPr lang="zh-CN" altLang="zh-CN" sz="3200" dirty="0" smtClean="0">
                      <a:solidFill>
                        <a:srgbClr val="000000"/>
                      </a:solidFill>
                      <a:effectLst/>
                      <a:latin typeface="NEU-BZ-S92"/>
                      <a:ea typeface="方正书宋_GBK"/>
                      <a:cs typeface="Times New Roman" panose="02020603050405020304" pitchFamily="18" charset="0"/>
                    </a:rPr>
                    <a:t>里面</a:t>
                  </a:r>
                  <a:r>
                    <a:rPr lang="zh-CN" altLang="zh-CN" sz="3200" dirty="0">
                      <a:solidFill>
                        <a:srgbClr val="000000"/>
                      </a:solidFill>
                      <a:effectLst/>
                      <a:latin typeface="NEU-BZ-S92"/>
                      <a:ea typeface="方正书宋_GBK"/>
                      <a:cs typeface="Times New Roman" panose="02020603050405020304" pitchFamily="18" charset="0"/>
                    </a:rPr>
                    <a:t>有</a:t>
                  </a:r>
                  <a:r>
                    <a:rPr lang="en-US" altLang="zh-CN" sz="3200" dirty="0">
                      <a:solidFill>
                        <a:srgbClr val="C00000"/>
                      </a:solidFill>
                      <a:effectLst/>
                      <a:latin typeface="NEU-BZ-S92"/>
                      <a:ea typeface="方正书宋_GBK"/>
                      <a:cs typeface="Times New Roman" panose="02020603050405020304" pitchFamily="18" charset="0"/>
                    </a:rPr>
                    <a:t>2</a:t>
                  </a:r>
                  <a:r>
                    <a:rPr lang="zh-CN" altLang="zh-CN" sz="3200" dirty="0" smtClean="0">
                      <a:solidFill>
                        <a:srgbClr val="000000"/>
                      </a:solidFill>
                      <a:effectLst/>
                      <a:latin typeface="NEU-BZ-S92"/>
                      <a:ea typeface="方正书宋_GBK"/>
                      <a:cs typeface="Times New Roman" panose="02020603050405020304" pitchFamily="18" charset="0"/>
                    </a:rPr>
                    <a:t>个</a:t>
                  </a:r>
                  <a:r>
                    <a:rPr lang="en-US" altLang="zh-CN" sz="3200" dirty="0" smtClean="0">
                      <a:solidFill>
                        <a:srgbClr val="000000"/>
                      </a:solidFill>
                      <a:effectLst/>
                      <a:latin typeface="NEU-BZ-S92"/>
                      <a:ea typeface="方正书宋_GBK"/>
                      <a:cs typeface="Times New Roman" panose="02020603050405020304" pitchFamily="18" charset="0"/>
                    </a:rPr>
                    <a:t/>
                  </a:r>
                  <a:r>
                    <a:rPr lang="en-US" altLang="zh-CN" sz="3200" dirty="0" smtClean="0">
                      <a:solidFill>
                        <a:srgbClr val="000000"/>
                      </a:solidFill>
                      <a:effectLst/>
                      <a:latin typeface="方正书宋_GBK"/>
                      <a:ea typeface="方正书宋_GBK"/>
                      <a:cs typeface="Times New Roman" panose="02020603050405020304" pitchFamily="18" charset="0"/>
                    </a:rPr>
                    <a:t>,</a:t>
                  </a:r>
                  <a:r>
                    <a:rPr lang="zh-CN" altLang="zh-CN" sz="3200" dirty="0">
                      <a:solidFill>
                        <a:srgbClr val="000000"/>
                      </a:solidFill>
                      <a:effectLst/>
                      <a:latin typeface="NEU-BZ-S92"/>
                      <a:ea typeface="方正书宋_GBK"/>
                      <a:cs typeface="Times New Roman" panose="02020603050405020304" pitchFamily="18" charset="0"/>
                    </a:rPr>
                    <a:t>也就是有</a:t>
                  </a:r>
                  <a:r>
                    <a:rPr lang="en-US" altLang="zh-CN" sz="3200" dirty="0">
                      <a:solidFill>
                        <a:srgbClr val="000000"/>
                      </a:solidFill>
                      <a:effectLst/>
                      <a:latin typeface="NEU-BZ-S92"/>
                      <a:ea typeface="方正书宋_GBK"/>
                      <a:cs typeface="Times New Roman" panose="02020603050405020304" pitchFamily="18" charset="0"/>
                    </a:rPr>
                    <a:t>2</a:t>
                  </a:r>
                  <a:r>
                    <a:rPr lang="zh-CN" altLang="zh-CN" sz="3200" dirty="0">
                      <a:solidFill>
                        <a:srgbClr val="000000"/>
                      </a:solidFill>
                      <a:effectLst/>
                      <a:latin typeface="NEU-BZ-S92"/>
                      <a:ea typeface="方正书宋_GBK"/>
                      <a:cs typeface="Times New Roman" panose="02020603050405020304" pitchFamily="18" charset="0"/>
                    </a:rPr>
                    <a:t>个这样的分数单位。</a:t>
                  </a:r>
                </a:p>
              </p:txBody>
            </p:sp>
          </mc:Choice>
          <mc:Fallback>
            <p:sp>
              <p:nvSpPr>
                <p:cNvPr id="23" name="矩形 2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9792" y="3095706"/>
                  <a:ext cx="5310360" cy="1569660"/>
                </a:xfrm>
                <a:prstGeom prst="rect">
                  <a:avLst/>
                </a:prstGeom>
                <a:blipFill rotWithShape="0">
                  <a:blip r:embed="rId3"/>
                  <a:stretch>
                    <a:fillRect l="-2870" r="-2411" b="-4669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4" name="TextBox 16"/>
            <p:cNvSpPr txBox="1"/>
            <p:nvPr/>
          </p:nvSpPr>
          <p:spPr>
            <a:xfrm>
              <a:off x="1768278" y="3019092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2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25" name="TextBox 17"/>
            <p:cNvSpPr txBox="1"/>
            <p:nvPr/>
          </p:nvSpPr>
          <p:spPr>
            <a:xfrm>
              <a:off x="1768278" y="3439787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3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1768278" y="3541441"/>
              <a:ext cx="408456" cy="0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16"/>
            <p:cNvSpPr txBox="1"/>
            <p:nvPr/>
          </p:nvSpPr>
          <p:spPr>
            <a:xfrm>
              <a:off x="4197002" y="3005098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1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28" name="TextBox 17"/>
            <p:cNvSpPr txBox="1"/>
            <p:nvPr/>
          </p:nvSpPr>
          <p:spPr>
            <a:xfrm>
              <a:off x="4197002" y="3425793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3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4197002" y="3527447"/>
              <a:ext cx="408456" cy="0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539552" y="2192425"/>
            <a:ext cx="88569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请你说出上面各分数的分数单位。</a:t>
            </a:r>
            <a:endParaRPr lang="zh-CN" altLang="en-US" sz="66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24" name="TextBox 16"/>
          <p:cNvSpPr txBox="1"/>
          <p:nvPr/>
        </p:nvSpPr>
        <p:spPr>
          <a:xfrm>
            <a:off x="2642730" y="980728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+mn-ea"/>
                <a:ea typeface="+mn-ea"/>
              </a:rPr>
              <a:t>1</a:t>
            </a:r>
            <a:endParaRPr lang="zh-CN" altLang="en-US" sz="36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25" name="TextBox 17"/>
          <p:cNvSpPr txBox="1"/>
          <p:nvPr/>
        </p:nvSpPr>
        <p:spPr>
          <a:xfrm>
            <a:off x="2642730" y="1487035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+mn-ea"/>
                <a:ea typeface="+mn-ea"/>
              </a:rPr>
              <a:t>2</a:t>
            </a:r>
            <a:endParaRPr lang="zh-CN" altLang="en-US" sz="36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2642730" y="1588689"/>
            <a:ext cx="408456" cy="0"/>
          </a:xfrm>
          <a:prstGeom prst="line">
            <a:avLst/>
          </a:prstGeom>
          <a:ln w="28575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16"/>
          <p:cNvSpPr txBox="1"/>
          <p:nvPr/>
        </p:nvSpPr>
        <p:spPr>
          <a:xfrm>
            <a:off x="3809804" y="980728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+mn-ea"/>
                <a:ea typeface="+mn-ea"/>
              </a:rPr>
              <a:t>3</a:t>
            </a:r>
            <a:endParaRPr lang="zh-CN" altLang="en-US" sz="36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28" name="TextBox 17"/>
          <p:cNvSpPr txBox="1"/>
          <p:nvPr/>
        </p:nvSpPr>
        <p:spPr>
          <a:xfrm>
            <a:off x="3809804" y="1487035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+mn-ea"/>
                <a:ea typeface="+mn-ea"/>
              </a:rPr>
              <a:t>4</a:t>
            </a:r>
            <a:endParaRPr lang="zh-CN" altLang="en-US" sz="36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3809804" y="1588689"/>
            <a:ext cx="408456" cy="0"/>
          </a:xfrm>
          <a:prstGeom prst="line">
            <a:avLst/>
          </a:prstGeom>
          <a:ln w="28575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16"/>
          <p:cNvSpPr txBox="1"/>
          <p:nvPr/>
        </p:nvSpPr>
        <p:spPr>
          <a:xfrm>
            <a:off x="5163010" y="1010257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+mn-ea"/>
                <a:ea typeface="+mn-ea"/>
              </a:rPr>
              <a:t>5</a:t>
            </a:r>
            <a:endParaRPr lang="zh-CN" altLang="en-US" sz="36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31" name="TextBox 17"/>
          <p:cNvSpPr txBox="1"/>
          <p:nvPr/>
        </p:nvSpPr>
        <p:spPr>
          <a:xfrm>
            <a:off x="5163010" y="1516564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+mn-ea"/>
                <a:ea typeface="+mn-ea"/>
              </a:rPr>
              <a:t>6</a:t>
            </a:r>
            <a:endParaRPr lang="zh-CN" altLang="en-US" sz="36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5163010" y="1618218"/>
            <a:ext cx="408456" cy="0"/>
          </a:xfrm>
          <a:prstGeom prst="line">
            <a:avLst/>
          </a:prstGeom>
          <a:ln w="28575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827584" y="2852936"/>
            <a:ext cx="8208912" cy="1189514"/>
            <a:chOff x="827584" y="3068960"/>
            <a:chExt cx="8208912" cy="1189514"/>
          </a:xfrm>
        </p:grpSpPr>
        <p:sp>
          <p:nvSpPr>
            <p:cNvPr id="16" name="Text Box 70"/>
            <p:cNvSpPr txBox="1">
              <a:spLocks noChangeArrowheads="1"/>
            </p:cNvSpPr>
            <p:nvPr/>
          </p:nvSpPr>
          <p:spPr bwMode="auto">
            <a:xfrm>
              <a:off x="1166639" y="3373399"/>
              <a:ext cx="2740334" cy="5869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000" tIns="46800" rIns="90000" bIns="46800">
              <a:spAutoFit/>
            </a:bodyPr>
            <a:lstStyle/>
            <a:p>
              <a:pPr algn="ctr"/>
              <a:r>
                <a:rPr lang="zh-CN" sz="3200" dirty="0"/>
                <a:t>的分数单位是</a:t>
              </a:r>
            </a:p>
          </p:txBody>
        </p:sp>
        <p:sp>
          <p:nvSpPr>
            <p:cNvPr id="17" name="Text Box 71"/>
            <p:cNvSpPr txBox="1">
              <a:spLocks noChangeArrowheads="1"/>
            </p:cNvSpPr>
            <p:nvPr/>
          </p:nvSpPr>
          <p:spPr bwMode="auto">
            <a:xfrm>
              <a:off x="4362029" y="3373400"/>
              <a:ext cx="4674467" cy="6015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000" tIns="46800" rIns="90000" bIns="46800">
              <a:spAutoFit/>
            </a:bodyPr>
            <a:lstStyle/>
            <a:p>
              <a:pPr algn="ctr"/>
              <a:r>
                <a:rPr lang="zh-CN" altLang="zh-CN" sz="3200" dirty="0"/>
                <a:t>,</a:t>
              </a:r>
              <a:r>
                <a:rPr lang="zh-CN" sz="3200" dirty="0" smtClean="0"/>
                <a:t>有</a:t>
              </a:r>
              <a:r>
                <a:rPr lang="en-US" altLang="zh-CN" sz="3200" dirty="0" smtClean="0"/>
                <a:t>1</a:t>
              </a:r>
              <a:r>
                <a:rPr lang="zh-CN" sz="3200" dirty="0" smtClean="0"/>
                <a:t>个</a:t>
              </a:r>
              <a:r>
                <a:rPr lang="zh-CN" sz="3200" dirty="0"/>
                <a:t>这样的分数单位。</a:t>
              </a:r>
            </a:p>
          </p:txBody>
        </p:sp>
        <p:sp>
          <p:nvSpPr>
            <p:cNvPr id="33" name="TextBox 16"/>
            <p:cNvSpPr txBox="1"/>
            <p:nvPr/>
          </p:nvSpPr>
          <p:spPr>
            <a:xfrm>
              <a:off x="827584" y="3068960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1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34" name="TextBox 17"/>
            <p:cNvSpPr txBox="1"/>
            <p:nvPr/>
          </p:nvSpPr>
          <p:spPr>
            <a:xfrm>
              <a:off x="827584" y="3575267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2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827584" y="3676921"/>
              <a:ext cx="408456" cy="0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16"/>
            <p:cNvSpPr txBox="1"/>
            <p:nvPr/>
          </p:nvSpPr>
          <p:spPr>
            <a:xfrm>
              <a:off x="3898700" y="3105836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1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37" name="TextBox 17"/>
            <p:cNvSpPr txBox="1"/>
            <p:nvPr/>
          </p:nvSpPr>
          <p:spPr>
            <a:xfrm>
              <a:off x="3898700" y="3612143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2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3898700" y="3713797"/>
              <a:ext cx="408456" cy="0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827584" y="3967678"/>
            <a:ext cx="8208912" cy="1189514"/>
            <a:chOff x="827584" y="3068960"/>
            <a:chExt cx="8208912" cy="1189514"/>
          </a:xfrm>
        </p:grpSpPr>
        <p:sp>
          <p:nvSpPr>
            <p:cNvPr id="40" name="Text Box 70"/>
            <p:cNvSpPr txBox="1">
              <a:spLocks noChangeArrowheads="1"/>
            </p:cNvSpPr>
            <p:nvPr/>
          </p:nvSpPr>
          <p:spPr bwMode="auto">
            <a:xfrm>
              <a:off x="1166639" y="3373399"/>
              <a:ext cx="2740334" cy="5869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000" tIns="46800" rIns="90000" bIns="46800">
              <a:spAutoFit/>
            </a:bodyPr>
            <a:lstStyle/>
            <a:p>
              <a:pPr algn="ctr"/>
              <a:r>
                <a:rPr lang="zh-CN" sz="3200" dirty="0"/>
                <a:t>的分数单位是</a:t>
              </a:r>
            </a:p>
          </p:txBody>
        </p:sp>
        <p:sp>
          <p:nvSpPr>
            <p:cNvPr id="41" name="Text Box 71"/>
            <p:cNvSpPr txBox="1">
              <a:spLocks noChangeArrowheads="1"/>
            </p:cNvSpPr>
            <p:nvPr/>
          </p:nvSpPr>
          <p:spPr bwMode="auto">
            <a:xfrm>
              <a:off x="4362029" y="3373400"/>
              <a:ext cx="4674467" cy="6015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000" tIns="46800" rIns="90000" bIns="46800">
              <a:spAutoFit/>
            </a:bodyPr>
            <a:lstStyle/>
            <a:p>
              <a:pPr algn="ctr"/>
              <a:r>
                <a:rPr lang="zh-CN" altLang="zh-CN" sz="3200" dirty="0"/>
                <a:t>,</a:t>
              </a:r>
              <a:r>
                <a:rPr lang="zh-CN" sz="3200" dirty="0" smtClean="0"/>
                <a:t>有</a:t>
              </a:r>
              <a:r>
                <a:rPr lang="en-US" altLang="zh-CN" sz="3200" dirty="0" smtClean="0"/>
                <a:t>3</a:t>
              </a:r>
              <a:r>
                <a:rPr lang="zh-CN" sz="3200" dirty="0" smtClean="0"/>
                <a:t>个</a:t>
              </a:r>
              <a:r>
                <a:rPr lang="zh-CN" sz="3200" dirty="0"/>
                <a:t>这样的分数单位。</a:t>
              </a:r>
            </a:p>
          </p:txBody>
        </p:sp>
        <p:sp>
          <p:nvSpPr>
            <p:cNvPr id="42" name="TextBox 16"/>
            <p:cNvSpPr txBox="1"/>
            <p:nvPr/>
          </p:nvSpPr>
          <p:spPr>
            <a:xfrm>
              <a:off x="827584" y="3068960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3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43" name="TextBox 17"/>
            <p:cNvSpPr txBox="1"/>
            <p:nvPr/>
          </p:nvSpPr>
          <p:spPr>
            <a:xfrm>
              <a:off x="827584" y="3575267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4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827584" y="3676921"/>
              <a:ext cx="408456" cy="0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extBox 16"/>
            <p:cNvSpPr txBox="1"/>
            <p:nvPr/>
          </p:nvSpPr>
          <p:spPr>
            <a:xfrm>
              <a:off x="3898700" y="3105836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1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46" name="TextBox 17"/>
            <p:cNvSpPr txBox="1"/>
            <p:nvPr/>
          </p:nvSpPr>
          <p:spPr>
            <a:xfrm>
              <a:off x="3898700" y="3612143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4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3898700" y="3713797"/>
              <a:ext cx="408456" cy="0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>
            <a:off x="863588" y="4975292"/>
            <a:ext cx="8208912" cy="1189514"/>
            <a:chOff x="827584" y="3068960"/>
            <a:chExt cx="8208912" cy="1189514"/>
          </a:xfrm>
        </p:grpSpPr>
        <p:sp>
          <p:nvSpPr>
            <p:cNvPr id="49" name="Text Box 70"/>
            <p:cNvSpPr txBox="1">
              <a:spLocks noChangeArrowheads="1"/>
            </p:cNvSpPr>
            <p:nvPr/>
          </p:nvSpPr>
          <p:spPr bwMode="auto">
            <a:xfrm>
              <a:off x="1166639" y="3373399"/>
              <a:ext cx="2740334" cy="5869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000" tIns="46800" rIns="90000" bIns="46800">
              <a:spAutoFit/>
            </a:bodyPr>
            <a:lstStyle/>
            <a:p>
              <a:pPr algn="ctr"/>
              <a:r>
                <a:rPr lang="zh-CN" sz="3200" dirty="0"/>
                <a:t>的分数单位是</a:t>
              </a:r>
            </a:p>
          </p:txBody>
        </p:sp>
        <p:sp>
          <p:nvSpPr>
            <p:cNvPr id="50" name="Text Box 71"/>
            <p:cNvSpPr txBox="1">
              <a:spLocks noChangeArrowheads="1"/>
            </p:cNvSpPr>
            <p:nvPr/>
          </p:nvSpPr>
          <p:spPr bwMode="auto">
            <a:xfrm>
              <a:off x="4362029" y="3373400"/>
              <a:ext cx="4674467" cy="6015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000" tIns="46800" rIns="90000" bIns="46800">
              <a:spAutoFit/>
            </a:bodyPr>
            <a:lstStyle/>
            <a:p>
              <a:pPr algn="ctr"/>
              <a:r>
                <a:rPr lang="zh-CN" altLang="zh-CN" sz="3200" dirty="0"/>
                <a:t>,</a:t>
              </a:r>
              <a:r>
                <a:rPr lang="zh-CN" sz="3200" dirty="0" smtClean="0"/>
                <a:t>有</a:t>
              </a:r>
              <a:r>
                <a:rPr lang="en-US" altLang="zh-CN" sz="3200" dirty="0" smtClean="0"/>
                <a:t>5</a:t>
              </a:r>
              <a:r>
                <a:rPr lang="zh-CN" sz="3200" dirty="0" smtClean="0"/>
                <a:t>个</a:t>
              </a:r>
              <a:r>
                <a:rPr lang="zh-CN" sz="3200" dirty="0"/>
                <a:t>这样的分数单位。</a:t>
              </a:r>
            </a:p>
          </p:txBody>
        </p:sp>
        <p:sp>
          <p:nvSpPr>
            <p:cNvPr id="51" name="TextBox 16"/>
            <p:cNvSpPr txBox="1"/>
            <p:nvPr/>
          </p:nvSpPr>
          <p:spPr>
            <a:xfrm>
              <a:off x="827584" y="3068960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5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52" name="TextBox 17"/>
            <p:cNvSpPr txBox="1"/>
            <p:nvPr/>
          </p:nvSpPr>
          <p:spPr>
            <a:xfrm>
              <a:off x="827584" y="3575267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6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53" name="直接连接符 52"/>
            <p:cNvCxnSpPr/>
            <p:nvPr/>
          </p:nvCxnSpPr>
          <p:spPr>
            <a:xfrm>
              <a:off x="827584" y="3676921"/>
              <a:ext cx="408456" cy="0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Box 16"/>
            <p:cNvSpPr txBox="1"/>
            <p:nvPr/>
          </p:nvSpPr>
          <p:spPr>
            <a:xfrm>
              <a:off x="3898700" y="3105836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1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55" name="TextBox 17"/>
            <p:cNvSpPr txBox="1"/>
            <p:nvPr/>
          </p:nvSpPr>
          <p:spPr>
            <a:xfrm>
              <a:off x="3898700" y="3612143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6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3898700" y="3713797"/>
              <a:ext cx="408456" cy="0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7" name="Picture 34">
            <a:hlinkClick r:id="" action="ppaction://hlinkshowjump?jump=firstslide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63577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22256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79512" y="821680"/>
            <a:ext cx="56589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1</a:t>
            </a:r>
            <a:r>
              <a:rPr lang="en-US" altLang="zh-CN" sz="3200" i="1" dirty="0"/>
              <a:t>.</a:t>
            </a:r>
            <a:r>
              <a:rPr lang="zh-CN" altLang="zh-CN" sz="3200" dirty="0"/>
              <a:t>教材第</a:t>
            </a:r>
            <a:r>
              <a:rPr lang="en-US" altLang="zh-CN" sz="3200" dirty="0"/>
              <a:t>47</a:t>
            </a:r>
            <a:r>
              <a:rPr lang="zh-CN" altLang="zh-CN" sz="3200" dirty="0"/>
              <a:t>页练习十一第</a:t>
            </a:r>
            <a:r>
              <a:rPr lang="en-US" altLang="zh-CN" sz="3200" dirty="0" smtClean="0"/>
              <a:t>1</a:t>
            </a:r>
            <a:r>
              <a:rPr lang="zh-CN" altLang="zh-CN" sz="3200" dirty="0" smtClean="0"/>
              <a:t>题</a:t>
            </a:r>
            <a:r>
              <a:rPr lang="zh-CN" altLang="zh-CN" sz="3200" dirty="0"/>
              <a:t>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50897" y="437251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50897" y="477798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850896" y="4879642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723105" y="436510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23105" y="477057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723104" y="4872231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499993" y="437251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99993" y="477798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4499992" y="4879642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6327485" y="436510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327485" y="477057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327484" y="4872231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7983669" y="435642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983669" y="476189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7983668" y="4863549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39"/>
          <p:cNvSpPr txBox="1"/>
          <p:nvPr/>
        </p:nvSpPr>
        <p:spPr>
          <a:xfrm>
            <a:off x="236311" y="1415678"/>
            <a:ext cx="85825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把下面每个图形都看作单位“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”，用分数表示各图中涂色部分的大小。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39552" y="5229200"/>
            <a:ext cx="1019768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2339752" y="5229200"/>
            <a:ext cx="1019768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4188648" y="5229200"/>
            <a:ext cx="1019768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6000504" y="5229200"/>
            <a:ext cx="1019768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7656688" y="5229200"/>
            <a:ext cx="1019768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7222" y="3068960"/>
            <a:ext cx="1657350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6376" y="3040396"/>
            <a:ext cx="972108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111064"/>
            <a:ext cx="1419225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53250" y="3040396"/>
            <a:ext cx="1067022" cy="108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3095309"/>
            <a:ext cx="1247321" cy="1053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6" grpId="0"/>
      <p:bldP spid="17" grpId="0"/>
      <p:bldP spid="19" grpId="0"/>
      <p:bldP spid="20" grpId="0"/>
      <p:bldP spid="22" grpId="0"/>
      <p:bldP spid="23" grpId="0"/>
      <p:bldP spid="25" grpId="0"/>
      <p:bldP spid="2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2763" y="797199"/>
            <a:ext cx="56589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1</a:t>
            </a:r>
            <a:r>
              <a:rPr lang="en-US" altLang="zh-CN" sz="3200" i="1" dirty="0"/>
              <a:t>.</a:t>
            </a:r>
            <a:r>
              <a:rPr lang="zh-CN" altLang="zh-CN" sz="3200" dirty="0"/>
              <a:t>教材第</a:t>
            </a:r>
            <a:r>
              <a:rPr lang="en-US" altLang="zh-CN" sz="3200" dirty="0"/>
              <a:t>47</a:t>
            </a:r>
            <a:r>
              <a:rPr lang="zh-CN" altLang="zh-CN" sz="3200" dirty="0"/>
              <a:t>页练习十一</a:t>
            </a:r>
            <a:r>
              <a:rPr lang="zh-CN" altLang="zh-CN" sz="3200" dirty="0" smtClean="0"/>
              <a:t>第</a:t>
            </a:r>
            <a:r>
              <a:rPr lang="en-US" altLang="zh-CN" sz="3200" dirty="0" smtClean="0"/>
              <a:t>2</a:t>
            </a:r>
            <a:r>
              <a:rPr lang="zh-CN" altLang="zh-CN" sz="3200" dirty="0"/>
              <a:t>题。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92314" y="293409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92314" y="341157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925032" y="3492297"/>
            <a:ext cx="693391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700826" y="298824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00826" y="339371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8" name="文本框 39"/>
          <p:cNvSpPr txBox="1"/>
          <p:nvPr/>
        </p:nvSpPr>
        <p:spPr>
          <a:xfrm>
            <a:off x="539553" y="2568122"/>
            <a:ext cx="31394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每个茶杯是这套茶杯的         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44896" y="2988241"/>
            <a:ext cx="1126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644896" y="3420289"/>
            <a:ext cx="1126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20" name="文本框 39"/>
          <p:cNvSpPr txBox="1"/>
          <p:nvPr/>
        </p:nvSpPr>
        <p:spPr>
          <a:xfrm>
            <a:off x="5032968" y="2640130"/>
            <a:ext cx="31394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每块月饼是这盒月饼的         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253407" y="3060249"/>
            <a:ext cx="1126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253407" y="3492297"/>
            <a:ext cx="1126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6542905" y="3492297"/>
            <a:ext cx="693391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747030" y="541543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747030" y="582090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6" name="文本框 39"/>
          <p:cNvSpPr txBox="1"/>
          <p:nvPr/>
        </p:nvSpPr>
        <p:spPr>
          <a:xfrm>
            <a:off x="1394333" y="5640200"/>
            <a:ext cx="55446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每个图标是这排图标的         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299611" y="5487439"/>
            <a:ext cx="1126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299611" y="5919487"/>
            <a:ext cx="1126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5589109" y="5919487"/>
            <a:ext cx="693391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2651" y="1591859"/>
            <a:ext cx="2219325" cy="97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85567" y="1425122"/>
            <a:ext cx="311467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C6C5C5"/>
              </a:clrFrom>
              <a:clrTo>
                <a:srgbClr val="C6C5C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3756" y="3978489"/>
            <a:ext cx="5532759" cy="1661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395536" y="1556792"/>
            <a:ext cx="4667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endParaRPr lang="zh-CN" altLang="en-US" sz="32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24" grpId="0"/>
      <p:bldP spid="2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5496" y="673532"/>
            <a:ext cx="50577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+mj-ea"/>
                <a:ea typeface="+mj-ea"/>
              </a:rPr>
              <a:t>2</a:t>
            </a:r>
            <a:r>
              <a:rPr lang="en-US" altLang="zh-CN" sz="2800" i="1" dirty="0">
                <a:latin typeface="+mj-ea"/>
                <a:ea typeface="+mj-ea"/>
              </a:rPr>
              <a:t>.</a:t>
            </a:r>
            <a:r>
              <a:rPr lang="zh-CN" altLang="zh-CN" sz="2800" dirty="0">
                <a:latin typeface="+mj-ea"/>
                <a:ea typeface="+mj-ea"/>
              </a:rPr>
              <a:t>教材第</a:t>
            </a:r>
            <a:r>
              <a:rPr lang="en-US" altLang="zh-CN" sz="2800" dirty="0">
                <a:latin typeface="+mj-ea"/>
                <a:ea typeface="+mj-ea"/>
              </a:rPr>
              <a:t>48</a:t>
            </a:r>
            <a:r>
              <a:rPr lang="zh-CN" altLang="zh-CN" sz="2800" dirty="0">
                <a:latin typeface="+mj-ea"/>
                <a:ea typeface="+mj-ea"/>
              </a:rPr>
              <a:t>页练习十一第</a:t>
            </a:r>
            <a:r>
              <a:rPr lang="en-US" altLang="zh-CN" sz="2800" dirty="0">
                <a:latin typeface="+mj-ea"/>
                <a:ea typeface="+mj-ea"/>
              </a:rPr>
              <a:t>7</a:t>
            </a:r>
            <a:r>
              <a:rPr lang="zh-CN" altLang="zh-CN" sz="2800" dirty="0">
                <a:latin typeface="+mj-ea"/>
                <a:ea typeface="+mj-ea"/>
              </a:rPr>
              <a:t>题。</a:t>
            </a:r>
          </a:p>
        </p:txBody>
      </p:sp>
      <p:sp>
        <p:nvSpPr>
          <p:cNvPr id="7" name="矩形 6"/>
          <p:cNvSpPr/>
          <p:nvPr/>
        </p:nvSpPr>
        <p:spPr>
          <a:xfrm>
            <a:off x="827584" y="3212976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latin typeface="+mn-ea"/>
                <a:ea typeface="+mn-ea"/>
              </a:rPr>
              <a:t>六分之一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67744" y="3212976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latin typeface="+mn-ea"/>
                <a:ea typeface="+mn-ea"/>
              </a:rPr>
              <a:t>七分之二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35896" y="3212976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latin typeface="+mn-ea"/>
                <a:ea typeface="+mn-ea"/>
              </a:rPr>
              <a:t>十五分之四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36096" y="3212976"/>
            <a:ext cx="20409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latin typeface="+mn-ea"/>
                <a:ea typeface="+mn-ea"/>
              </a:rPr>
              <a:t>十八分之十一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48948" y="3212976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latin typeface="+mn-ea"/>
                <a:ea typeface="+mn-ea"/>
              </a:rPr>
              <a:t>一百分之七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33" name="文本框 39"/>
          <p:cNvSpPr txBox="1"/>
          <p:nvPr/>
        </p:nvSpPr>
        <p:spPr>
          <a:xfrm>
            <a:off x="15599" y="1106741"/>
            <a:ext cx="89839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7.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读出下面的分数，并写出每一个分数的分数单位及有几个这样的分数单位。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469890" y="1996251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469890" y="2401724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6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1469889" y="2503378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3054066" y="1988840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054066" y="2394313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7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3054065" y="2495967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4710352" y="1988840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601119" y="2394313"/>
            <a:ext cx="5469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15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63" name="直接连接符 62"/>
          <p:cNvCxnSpPr/>
          <p:nvPr/>
        </p:nvCxnSpPr>
        <p:spPr>
          <a:xfrm>
            <a:off x="4710351" y="2495967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6185295" y="1988840"/>
            <a:ext cx="5469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11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6185295" y="2394313"/>
            <a:ext cx="5469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18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6300192" y="2495967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7806594" y="1996251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7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7588332" y="2401724"/>
            <a:ext cx="7280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100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7670961" y="2503378"/>
            <a:ext cx="57344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-74260" y="222614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分数：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-36512" y="3212976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读作：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948298" y="387020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1948298" y="434768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73" name="直接连接符 72"/>
          <p:cNvCxnSpPr/>
          <p:nvPr/>
        </p:nvCxnSpPr>
        <p:spPr>
          <a:xfrm>
            <a:off x="1601952" y="4428401"/>
            <a:ext cx="1045464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1331640" y="3924345"/>
            <a:ext cx="1630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331640" y="4356393"/>
            <a:ext cx="14869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-108520" y="412991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分数单位：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3316450" y="386104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3316450" y="433852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82" name="直接连接符 81"/>
          <p:cNvCxnSpPr/>
          <p:nvPr/>
        </p:nvCxnSpPr>
        <p:spPr>
          <a:xfrm>
            <a:off x="2970104" y="4419248"/>
            <a:ext cx="990784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82"/>
          <p:cNvSpPr txBox="1"/>
          <p:nvPr/>
        </p:nvSpPr>
        <p:spPr>
          <a:xfrm>
            <a:off x="2699792" y="3915192"/>
            <a:ext cx="154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2699792" y="4347240"/>
            <a:ext cx="154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4947410" y="386104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4837855" y="4293096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15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87" name="直接连接符 86"/>
          <p:cNvCxnSpPr/>
          <p:nvPr/>
        </p:nvCxnSpPr>
        <p:spPr>
          <a:xfrm>
            <a:off x="4601064" y="4419248"/>
            <a:ext cx="108801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4330752" y="3915192"/>
            <a:ext cx="1494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4330752" y="4347240"/>
            <a:ext cx="1494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6556810" y="386104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6422031" y="4293096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18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92" name="直接连接符 91"/>
          <p:cNvCxnSpPr/>
          <p:nvPr/>
        </p:nvCxnSpPr>
        <p:spPr>
          <a:xfrm>
            <a:off x="6210464" y="4419248"/>
            <a:ext cx="1062792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5940152" y="3915192"/>
            <a:ext cx="14696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5940152" y="4347240"/>
            <a:ext cx="15555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8100392" y="387991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7943435" y="4293096"/>
            <a:ext cx="805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100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97" name="直接连接符 96"/>
          <p:cNvCxnSpPr/>
          <p:nvPr/>
        </p:nvCxnSpPr>
        <p:spPr>
          <a:xfrm>
            <a:off x="7697408" y="4438113"/>
            <a:ext cx="1339088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/>
          <p:cNvSpPr txBox="1"/>
          <p:nvPr/>
        </p:nvSpPr>
        <p:spPr>
          <a:xfrm>
            <a:off x="7524327" y="3934057"/>
            <a:ext cx="15219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7427096" y="4366105"/>
            <a:ext cx="1619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-108520" y="5013176"/>
            <a:ext cx="18407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分数单位的个数：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1170295" y="5301208"/>
            <a:ext cx="20132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 ）个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2610455" y="5301208"/>
            <a:ext cx="22273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 ）个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4194632" y="5301208"/>
            <a:ext cx="2105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 ）个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5778808" y="5301208"/>
            <a:ext cx="20689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 ）个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7362984" y="5301208"/>
            <a:ext cx="1961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 ）个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1691680" y="522048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3131840" y="522048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4716016" y="522920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6206007" y="5229200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7884368" y="522920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  <p:bldP spid="71" grpId="0"/>
      <p:bldP spid="72" grpId="0"/>
      <p:bldP spid="80" grpId="0"/>
      <p:bldP spid="81" grpId="0"/>
      <p:bldP spid="85" grpId="0"/>
      <p:bldP spid="86" grpId="0"/>
      <p:bldP spid="90" grpId="0"/>
      <p:bldP spid="91" grpId="0"/>
      <p:bldP spid="95" grpId="0"/>
      <p:bldP spid="96" grpId="0"/>
      <p:bldP spid="106" grpId="0"/>
      <p:bldP spid="107" grpId="0"/>
      <p:bldP spid="108" grpId="0"/>
      <p:bldP spid="109" grpId="0"/>
      <p:bldP spid="1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38925" y="909441"/>
            <a:ext cx="8856984" cy="1017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4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4800" dirty="0">
                <a:solidFill>
                  <a:srgbClr val="000000"/>
                </a:solidFill>
              </a:rPr>
              <a:t>可以把一个物体看作单位“</a:t>
            </a:r>
            <a:r>
              <a:rPr lang="en-US" altLang="zh-CN" sz="4800" dirty="0">
                <a:solidFill>
                  <a:srgbClr val="000000"/>
                </a:solidFill>
              </a:rPr>
              <a:t>1”</a:t>
            </a:r>
            <a:r>
              <a:rPr lang="zh-CN" altLang="en-US" sz="4800" dirty="0" smtClean="0">
                <a:solidFill>
                  <a:srgbClr val="000000"/>
                </a:solidFill>
              </a:rPr>
              <a:t>。</a:t>
            </a:r>
            <a:endParaRPr lang="zh-CN" altLang="zh-CN" sz="4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07504" y="2204864"/>
            <a:ext cx="8856984" cy="1941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4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4800" dirty="0">
                <a:solidFill>
                  <a:srgbClr val="000000"/>
                </a:solidFill>
              </a:rPr>
              <a:t>可以把一个计量单位看作单位“</a:t>
            </a:r>
            <a:r>
              <a:rPr lang="en-US" altLang="zh-CN" sz="4800" dirty="0">
                <a:solidFill>
                  <a:srgbClr val="000000"/>
                </a:solidFill>
              </a:rPr>
              <a:t>1”</a:t>
            </a:r>
            <a:r>
              <a:rPr lang="zh-CN" altLang="en-US" sz="4800" dirty="0" smtClean="0">
                <a:solidFill>
                  <a:srgbClr val="000000"/>
                </a:solidFill>
              </a:rPr>
              <a:t>。</a:t>
            </a:r>
            <a:endParaRPr lang="zh-CN" altLang="zh-CN" sz="4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107504" y="4221088"/>
            <a:ext cx="8856984" cy="1941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4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4800" dirty="0">
                <a:solidFill>
                  <a:srgbClr val="000000"/>
                </a:solidFill>
              </a:rPr>
              <a:t>也可以把一些物体看作单位“</a:t>
            </a:r>
            <a:r>
              <a:rPr lang="en-US" altLang="zh-CN" sz="4800" dirty="0">
                <a:solidFill>
                  <a:srgbClr val="000000"/>
                </a:solidFill>
              </a:rPr>
              <a:t>1</a:t>
            </a:r>
            <a:r>
              <a:rPr lang="zh-CN" altLang="en-US" sz="4800" dirty="0" smtClean="0">
                <a:solidFill>
                  <a:srgbClr val="000000"/>
                </a:solidFill>
              </a:rPr>
              <a:t>。</a:t>
            </a:r>
            <a:endParaRPr lang="zh-CN" altLang="zh-CN" sz="4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34">
            <a:hlinkClick r:id="" action="ppaction://hlinkshowjump?jump=firstslide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6768455" y="2551790"/>
            <a:ext cx="1358040" cy="249368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107504" y="800745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1.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47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页练习十一第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4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74146" y="4805753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774146" y="5283234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lang="zh-CN" altLang="en-US" sz="2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517104" y="5363953"/>
            <a:ext cx="910880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39"/>
          <p:cNvSpPr txBox="1"/>
          <p:nvPr/>
        </p:nvSpPr>
        <p:spPr>
          <a:xfrm>
            <a:off x="-36512" y="4924325"/>
            <a:ext cx="42484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涂上红色，其余的      涂上你喜欢的颜色。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301080" y="4859897"/>
            <a:ext cx="112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）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301080" y="5291945"/>
            <a:ext cx="112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）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1738" y="4856826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1738" y="5262299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101737" y="5363953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8388424" y="4777407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2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388424" y="5254888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8244408" y="5335607"/>
            <a:ext cx="693391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9"/>
          <p:cNvSpPr txBox="1"/>
          <p:nvPr/>
        </p:nvSpPr>
        <p:spPr>
          <a:xfrm>
            <a:off x="4860032" y="4924325"/>
            <a:ext cx="42484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涂上绿色，其余的       涂上你喜欢的颜色。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956376" y="4831551"/>
            <a:ext cx="112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）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956376" y="5263599"/>
            <a:ext cx="112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）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940058" y="4784818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940058" y="5190291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4932040" y="5291945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173745" y="1476073"/>
            <a:ext cx="30700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4.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按要求涂色。</a:t>
            </a:r>
            <a:endParaRPr lang="zh-CN" altLang="en-US" sz="3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149" y="2447826"/>
            <a:ext cx="4261311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794487"/>
            <a:ext cx="1601527" cy="2772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429"/>
          <a:stretch>
            <a:fillRect/>
          </a:stretch>
        </p:blipFill>
        <p:spPr>
          <a:xfrm>
            <a:off x="1641624" y="2492896"/>
            <a:ext cx="1346200" cy="155359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60" t="4429" r="62284"/>
          <a:stretch>
            <a:fillRect/>
          </a:stretch>
        </p:blipFill>
        <p:spPr>
          <a:xfrm>
            <a:off x="111149" y="2463118"/>
            <a:ext cx="1584176" cy="1553592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429"/>
          <a:stretch>
            <a:fillRect/>
          </a:stretch>
        </p:blipFill>
        <p:spPr>
          <a:xfrm>
            <a:off x="3007042" y="2482766"/>
            <a:ext cx="1346200" cy="155359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31378" y="2931807"/>
            <a:ext cx="1276926" cy="157578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72200" y="1832379"/>
            <a:ext cx="1152128" cy="130859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7" grpId="0"/>
      <p:bldP spid="3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709874" y="2623616"/>
            <a:ext cx="4201429" cy="2902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714348" y="571480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1.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47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页练习十一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5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题。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356965" y="163795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356965" y="211543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2140941" y="2196153"/>
            <a:ext cx="910880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39"/>
          <p:cNvSpPr txBox="1"/>
          <p:nvPr/>
        </p:nvSpPr>
        <p:spPr>
          <a:xfrm>
            <a:off x="196725" y="1930187"/>
            <a:ext cx="3511179" cy="76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每人分          包。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924917" y="1692097"/>
            <a:ext cx="1126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924917" y="2124145"/>
            <a:ext cx="1126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449306" y="189126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449306" y="236874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6217912" y="2449463"/>
            <a:ext cx="693391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6001888" y="1945407"/>
            <a:ext cx="1126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001888" y="2377455"/>
            <a:ext cx="1126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11303" y="2179295"/>
            <a:ext cx="1885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包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块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817458" y="210728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68685" y="4581128"/>
            <a:ext cx="28791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这包饼干有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块，我们把它平均分了吧。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 rot="16200000" flipH="1">
            <a:off x="1086870" y="3889796"/>
            <a:ext cx="1641669" cy="2880321"/>
          </a:xfrm>
          <a:prstGeom prst="wedgeRoundRectCallou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云形标注 6"/>
          <p:cNvSpPr/>
          <p:nvPr/>
        </p:nvSpPr>
        <p:spPr>
          <a:xfrm>
            <a:off x="5868144" y="1772816"/>
            <a:ext cx="3209417" cy="1584176"/>
          </a:xfrm>
          <a:prstGeom prst="cloudCallou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云形标注 40"/>
          <p:cNvSpPr/>
          <p:nvPr/>
        </p:nvSpPr>
        <p:spPr>
          <a:xfrm flipH="1">
            <a:off x="539551" y="1628800"/>
            <a:ext cx="3631343" cy="1396727"/>
          </a:xfrm>
          <a:prstGeom prst="cloudCallou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2" name="直接连接符 41"/>
          <p:cNvCxnSpPr/>
          <p:nvPr/>
        </p:nvCxnSpPr>
        <p:spPr>
          <a:xfrm>
            <a:off x="7740352" y="2708920"/>
            <a:ext cx="693391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35496" y="1628800"/>
            <a:ext cx="4667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34" grpId="0"/>
      <p:bldP spid="35" grpId="0"/>
      <p:bldP spid="3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8"/>
          <p:cNvGrpSpPr/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52" name="TextBox 14"/>
          <p:cNvSpPr txBox="1"/>
          <p:nvPr/>
        </p:nvSpPr>
        <p:spPr>
          <a:xfrm>
            <a:off x="827584" y="5085184"/>
            <a:ext cx="24537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每份是两张。</a:t>
            </a:r>
            <a:endParaRPr lang="zh-CN" altLang="en-US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584" y="1052736"/>
            <a:ext cx="60486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平均分成两份，每份是几张？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85153" y="1772816"/>
            <a:ext cx="2232248" cy="129614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76056" y="1772816"/>
            <a:ext cx="2232248" cy="129614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85153" y="3501008"/>
            <a:ext cx="2232248" cy="129614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76056" y="3501008"/>
            <a:ext cx="2232248" cy="129614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4649449" y="1637511"/>
            <a:ext cx="0" cy="3447673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714348" y="571480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2.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48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页练习十一第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6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题。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36540" y="2132931"/>
            <a:ext cx="396086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+mn-ea"/>
                <a:ea typeface="+mn-ea"/>
              </a:rPr>
              <a:t>把长江干流的水的体积平均分成</a:t>
            </a:r>
            <a:r>
              <a:rPr lang="en-US" altLang="zh-CN" sz="3200" dirty="0">
                <a:latin typeface="+mn-ea"/>
                <a:ea typeface="+mn-ea"/>
              </a:rPr>
              <a:t>5</a:t>
            </a:r>
            <a:r>
              <a:rPr lang="zh-CN" altLang="en-US" sz="3200" dirty="0">
                <a:latin typeface="+mn-ea"/>
                <a:ea typeface="+mn-ea"/>
              </a:rPr>
              <a:t>份</a:t>
            </a:r>
            <a:r>
              <a:rPr lang="en-US" altLang="zh-CN" sz="3200" dirty="0">
                <a:latin typeface="+mn-ea"/>
                <a:ea typeface="+mn-ea"/>
              </a:rPr>
              <a:t>,</a:t>
            </a:r>
            <a:r>
              <a:rPr lang="zh-CN" altLang="en-US" sz="3200" dirty="0">
                <a:latin typeface="+mn-ea"/>
                <a:ea typeface="+mn-ea"/>
              </a:rPr>
              <a:t>其中</a:t>
            </a:r>
            <a:r>
              <a:rPr lang="en-US" altLang="zh-CN" sz="3200" dirty="0">
                <a:latin typeface="+mn-ea"/>
                <a:ea typeface="+mn-ea"/>
              </a:rPr>
              <a:t>3</a:t>
            </a:r>
            <a:r>
              <a:rPr lang="zh-CN" altLang="en-US" sz="3200" dirty="0">
                <a:latin typeface="+mn-ea"/>
                <a:ea typeface="+mn-ea"/>
              </a:rPr>
              <a:t>份受到不同程度的污染</a:t>
            </a:r>
            <a:r>
              <a:rPr lang="en-US" altLang="zh-CN" sz="3200" dirty="0">
                <a:latin typeface="+mn-ea"/>
                <a:ea typeface="+mn-ea"/>
              </a:rPr>
              <a:t>,</a:t>
            </a:r>
            <a:r>
              <a:rPr lang="zh-CN" altLang="en-US" sz="3200" dirty="0">
                <a:latin typeface="+mn-ea"/>
                <a:ea typeface="+mn-ea"/>
              </a:rPr>
              <a:t>即五分之三。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0" y="1519211"/>
            <a:ext cx="8172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0"/>
              </a:spcBef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spcBef>
                <a:spcPct val="0"/>
              </a:spcBef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spcBef>
                <a:spcPct val="0"/>
              </a:spcBef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spcBef>
                <a:spcPct val="0"/>
              </a:spcBef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spcBef>
                <a:spcPct val="0"/>
              </a:spcBef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latin typeface="+mn-ea"/>
                <a:ea typeface="+mn-ea"/>
              </a:rPr>
              <a:t>6.</a:t>
            </a:r>
            <a:r>
              <a:rPr lang="zh-CN" altLang="en-US" sz="3200" dirty="0" smtClean="0">
                <a:latin typeface="+mn-ea"/>
                <a:ea typeface="+mn-ea"/>
              </a:rPr>
              <a:t>读出</a:t>
            </a:r>
            <a:r>
              <a:rPr lang="zh-CN" altLang="en-US" sz="3200" dirty="0">
                <a:latin typeface="+mn-ea"/>
                <a:ea typeface="+mn-ea"/>
              </a:rPr>
              <a:t>下面分数</a:t>
            </a:r>
            <a:r>
              <a:rPr lang="zh-CN" altLang="en-US" sz="3200" dirty="0" smtClean="0">
                <a:latin typeface="+mn-ea"/>
                <a:ea typeface="+mn-ea"/>
              </a:rPr>
              <a:t>，说说</a:t>
            </a:r>
            <a:r>
              <a:rPr lang="zh-CN" altLang="en-US" sz="3200" dirty="0">
                <a:latin typeface="+mn-ea"/>
                <a:ea typeface="+mn-ea"/>
              </a:rPr>
              <a:t>它们的具体含义。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755155" y="4584030"/>
            <a:ext cx="414838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0"/>
              </a:spcBef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spcBef>
                <a:spcPct val="0"/>
              </a:spcBef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spcBef>
                <a:spcPct val="0"/>
              </a:spcBef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spcBef>
                <a:spcPct val="0"/>
              </a:spcBef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spcBef>
                <a:spcPct val="0"/>
              </a:spcBef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dirty="0" smtClean="0">
                <a:latin typeface="+mn-ea"/>
                <a:ea typeface="+mn-ea"/>
              </a:rPr>
              <a:t>长江干流约   的水体受到不同程度的污染</a:t>
            </a:r>
            <a:endParaRPr lang="zh-CN" altLang="zh-CN" sz="3200" dirty="0">
              <a:latin typeface="+mn-ea"/>
              <a:ea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8871" y="2597219"/>
            <a:ext cx="4030740" cy="1788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2948637" y="452698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48637" y="493245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2981636" y="5034111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785786" y="500042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2.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48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页练习十一第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6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题。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68006" y="2440951"/>
            <a:ext cx="396086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+mn-ea"/>
                <a:ea typeface="+mn-ea"/>
              </a:rPr>
              <a:t>把死海表层水的成分平均分成</a:t>
            </a:r>
            <a:r>
              <a:rPr lang="en-US" altLang="zh-CN" sz="3200" dirty="0">
                <a:latin typeface="+mn-ea"/>
                <a:ea typeface="+mn-ea"/>
              </a:rPr>
              <a:t>10</a:t>
            </a:r>
            <a:r>
              <a:rPr lang="zh-CN" altLang="en-US" sz="3200" dirty="0">
                <a:latin typeface="+mn-ea"/>
                <a:ea typeface="+mn-ea"/>
              </a:rPr>
              <a:t>份</a:t>
            </a:r>
            <a:r>
              <a:rPr lang="en-US" altLang="zh-CN" sz="3200" dirty="0">
                <a:latin typeface="+mn-ea"/>
                <a:ea typeface="+mn-ea"/>
              </a:rPr>
              <a:t>,</a:t>
            </a:r>
            <a:r>
              <a:rPr lang="zh-CN" altLang="en-US" sz="3200" dirty="0">
                <a:latin typeface="+mn-ea"/>
                <a:ea typeface="+mn-ea"/>
              </a:rPr>
              <a:t>其中盐占了</a:t>
            </a:r>
            <a:r>
              <a:rPr lang="en-US" altLang="zh-CN" sz="3200" dirty="0">
                <a:latin typeface="+mn-ea"/>
                <a:ea typeface="+mn-ea"/>
              </a:rPr>
              <a:t>3</a:t>
            </a:r>
            <a:r>
              <a:rPr lang="zh-CN" altLang="en-US" sz="3200" dirty="0">
                <a:latin typeface="+mn-ea"/>
                <a:ea typeface="+mn-ea"/>
              </a:rPr>
              <a:t>份</a:t>
            </a:r>
            <a:r>
              <a:rPr lang="en-US" altLang="zh-CN" sz="3200" dirty="0">
                <a:latin typeface="+mn-ea"/>
                <a:ea typeface="+mn-ea"/>
              </a:rPr>
              <a:t>,</a:t>
            </a:r>
            <a:r>
              <a:rPr lang="zh-CN" altLang="en-US" sz="3200" dirty="0">
                <a:latin typeface="+mn-ea"/>
                <a:ea typeface="+mn-ea"/>
              </a:rPr>
              <a:t>即十分之三。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85800" y="1476073"/>
            <a:ext cx="849065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0"/>
              </a:spcBef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spcBef>
                <a:spcPct val="0"/>
              </a:spcBef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spcBef>
                <a:spcPct val="0"/>
              </a:spcBef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spcBef>
                <a:spcPct val="0"/>
              </a:spcBef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spcBef>
                <a:spcPct val="0"/>
              </a:spcBef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latin typeface="+mn-ea"/>
                <a:ea typeface="+mn-ea"/>
              </a:rPr>
              <a:t>6.</a:t>
            </a:r>
            <a:r>
              <a:rPr lang="zh-CN" altLang="en-US" sz="3200" dirty="0" smtClean="0">
                <a:latin typeface="+mn-ea"/>
                <a:ea typeface="+mn-ea"/>
              </a:rPr>
              <a:t>读出</a:t>
            </a:r>
            <a:r>
              <a:rPr lang="zh-CN" altLang="en-US" sz="3200" dirty="0">
                <a:latin typeface="+mn-ea"/>
                <a:ea typeface="+mn-ea"/>
              </a:rPr>
              <a:t>下面分数</a:t>
            </a:r>
            <a:r>
              <a:rPr lang="zh-CN" altLang="en-US" sz="3200" dirty="0" smtClean="0">
                <a:latin typeface="+mn-ea"/>
                <a:ea typeface="+mn-ea"/>
              </a:rPr>
              <a:t>，说说</a:t>
            </a:r>
            <a:r>
              <a:rPr lang="zh-CN" altLang="en-US" sz="3200" dirty="0">
                <a:latin typeface="+mn-ea"/>
                <a:ea typeface="+mn-ea"/>
              </a:rPr>
              <a:t>它们的具体含义。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39638" y="4203085"/>
            <a:ext cx="414838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0"/>
              </a:spcBef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spcBef>
                <a:spcPct val="0"/>
              </a:spcBef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spcBef>
                <a:spcPct val="0"/>
              </a:spcBef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spcBef>
                <a:spcPct val="0"/>
              </a:spcBef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spcBef>
                <a:spcPct val="0"/>
              </a:spcBef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dirty="0" smtClean="0">
                <a:latin typeface="+mn-ea"/>
                <a:ea typeface="+mn-ea"/>
              </a:rPr>
              <a:t>死海表层的水中含盐量达到</a:t>
            </a:r>
            <a:endParaRPr lang="zh-CN" altLang="zh-CN" sz="3200" dirty="0">
              <a:latin typeface="+mn-ea"/>
              <a:ea typeface="+mn-ea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8250" y="2204864"/>
            <a:ext cx="4189774" cy="1821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2152458" y="4686235"/>
            <a:ext cx="3914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29543" y="5157192"/>
            <a:ext cx="59824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2144440" y="5363953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0" y="3714752"/>
            <a:ext cx="4580434" cy="2785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0"/>
              </a:spcBef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spcBef>
                <a:spcPct val="0"/>
              </a:spcBef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spcBef>
                <a:spcPct val="0"/>
              </a:spcBef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spcBef>
                <a:spcPct val="0"/>
              </a:spcBef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spcBef>
                <a:spcPct val="0"/>
              </a:spcBef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en-US" sz="2800" dirty="0" smtClean="0">
                <a:latin typeface="+mn-ea"/>
                <a:ea typeface="+mn-ea"/>
              </a:rPr>
              <a:t>按联合国传统标准，一个地区</a:t>
            </a:r>
            <a:r>
              <a:rPr lang="en-US" altLang="zh-CN" sz="2800" dirty="0" smtClean="0">
                <a:latin typeface="+mn-ea"/>
                <a:ea typeface="+mn-ea"/>
              </a:rPr>
              <a:t>60</a:t>
            </a:r>
            <a:r>
              <a:rPr lang="zh-CN" altLang="en-US" sz="2800" dirty="0" smtClean="0">
                <a:latin typeface="+mn-ea"/>
                <a:ea typeface="+mn-ea"/>
              </a:rPr>
              <a:t>岁以上老人达到总人口的    ，这个地区就视为进入老龄化社会。新标准是</a:t>
            </a:r>
            <a:r>
              <a:rPr lang="en-US" altLang="zh-CN" sz="2800" dirty="0" smtClean="0">
                <a:latin typeface="+mn-ea"/>
                <a:ea typeface="+mn-ea"/>
              </a:rPr>
              <a:t>65</a:t>
            </a:r>
            <a:r>
              <a:rPr lang="zh-CN" altLang="en-US" sz="2800" dirty="0" smtClean="0">
                <a:latin typeface="+mn-ea"/>
                <a:ea typeface="+mn-ea"/>
              </a:rPr>
              <a:t>岁以上老人占总人口的    。</a:t>
            </a:r>
            <a:endParaRPr lang="zh-CN" altLang="zh-CN" sz="2800" dirty="0">
              <a:latin typeface="+mn-ea"/>
              <a:ea typeface="+mn-ea"/>
            </a:endParaRPr>
          </a:p>
        </p:txBody>
      </p:sp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857224" y="357166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2.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48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页练习十一第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6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题。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51402" y="1947752"/>
            <a:ext cx="414107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传统标准是把一个地区的总人口平均分成</a:t>
            </a:r>
            <a:r>
              <a:rPr lang="en-US" altLang="zh-CN" sz="3200" dirty="0">
                <a:latin typeface="+mn-ea"/>
                <a:ea typeface="+mn-ea"/>
              </a:rPr>
              <a:t>10</a:t>
            </a:r>
            <a:r>
              <a:rPr lang="zh-CN" altLang="en-US" sz="3200" dirty="0">
                <a:latin typeface="+mn-ea"/>
                <a:ea typeface="+mn-ea"/>
              </a:rPr>
              <a:t>份</a:t>
            </a:r>
            <a:r>
              <a:rPr lang="en-US" altLang="zh-CN" sz="3200" dirty="0">
                <a:latin typeface="+mn-ea"/>
                <a:ea typeface="+mn-ea"/>
              </a:rPr>
              <a:t>,60</a:t>
            </a:r>
            <a:r>
              <a:rPr lang="zh-CN" altLang="en-US" sz="3200" dirty="0">
                <a:latin typeface="+mn-ea"/>
                <a:ea typeface="+mn-ea"/>
              </a:rPr>
              <a:t>岁以上老人占</a:t>
            </a:r>
            <a:r>
              <a:rPr lang="en-US" altLang="zh-CN" sz="3200" dirty="0">
                <a:latin typeface="+mn-ea"/>
                <a:ea typeface="+mn-ea"/>
              </a:rPr>
              <a:t>1</a:t>
            </a:r>
            <a:r>
              <a:rPr lang="zh-CN" altLang="en-US" sz="3200" dirty="0">
                <a:latin typeface="+mn-ea"/>
                <a:ea typeface="+mn-ea"/>
              </a:rPr>
              <a:t>份</a:t>
            </a:r>
            <a:r>
              <a:rPr lang="en-US" altLang="zh-CN" sz="3200" dirty="0">
                <a:latin typeface="+mn-ea"/>
                <a:ea typeface="+mn-ea"/>
              </a:rPr>
              <a:t>,</a:t>
            </a:r>
            <a:r>
              <a:rPr lang="zh-CN" altLang="en-US" sz="3200" dirty="0">
                <a:latin typeface="+mn-ea"/>
                <a:ea typeface="+mn-ea"/>
              </a:rPr>
              <a:t>即十分之一。新标准是把一个地区的总人口平均分成</a:t>
            </a:r>
            <a:r>
              <a:rPr lang="en-US" altLang="zh-CN" sz="3200" dirty="0">
                <a:latin typeface="+mn-ea"/>
                <a:ea typeface="+mn-ea"/>
              </a:rPr>
              <a:t>100</a:t>
            </a:r>
            <a:r>
              <a:rPr lang="zh-CN" altLang="en-US" sz="3200" dirty="0">
                <a:latin typeface="+mn-ea"/>
                <a:ea typeface="+mn-ea"/>
              </a:rPr>
              <a:t>份</a:t>
            </a:r>
            <a:r>
              <a:rPr lang="en-US" altLang="zh-CN" sz="3200" dirty="0">
                <a:latin typeface="+mn-ea"/>
                <a:ea typeface="+mn-ea"/>
              </a:rPr>
              <a:t>,</a:t>
            </a:r>
            <a:r>
              <a:rPr lang="zh-CN" altLang="en-US" sz="3200" dirty="0">
                <a:latin typeface="+mn-ea"/>
                <a:ea typeface="+mn-ea"/>
              </a:rPr>
              <a:t>其中</a:t>
            </a:r>
            <a:r>
              <a:rPr lang="en-US" altLang="zh-CN" sz="3200" dirty="0">
                <a:latin typeface="+mn-ea"/>
                <a:ea typeface="+mn-ea"/>
              </a:rPr>
              <a:t>65</a:t>
            </a:r>
            <a:r>
              <a:rPr lang="zh-CN" altLang="en-US" sz="3200" dirty="0">
                <a:latin typeface="+mn-ea"/>
                <a:ea typeface="+mn-ea"/>
              </a:rPr>
              <a:t>岁以上老人占</a:t>
            </a:r>
            <a:r>
              <a:rPr lang="en-US" altLang="zh-CN" sz="3200" dirty="0">
                <a:latin typeface="+mn-ea"/>
                <a:ea typeface="+mn-ea"/>
              </a:rPr>
              <a:t>7</a:t>
            </a:r>
            <a:r>
              <a:rPr lang="zh-CN" altLang="en-US" sz="3200" dirty="0">
                <a:latin typeface="+mn-ea"/>
                <a:ea typeface="+mn-ea"/>
              </a:rPr>
              <a:t>份</a:t>
            </a:r>
            <a:r>
              <a:rPr lang="en-US" altLang="zh-CN" sz="3200" dirty="0">
                <a:latin typeface="+mn-ea"/>
                <a:ea typeface="+mn-ea"/>
              </a:rPr>
              <a:t>,</a:t>
            </a:r>
            <a:r>
              <a:rPr lang="zh-CN" altLang="en-US" sz="3200" dirty="0">
                <a:latin typeface="+mn-ea"/>
                <a:ea typeface="+mn-ea"/>
              </a:rPr>
              <a:t>即一百分之七。</a:t>
            </a:r>
          </a:p>
        </p:txBody>
      </p:sp>
      <p:pic>
        <p:nvPicPr>
          <p:cNvPr id="13" name="Picture 38" descr="1-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10" y="1500174"/>
            <a:ext cx="4169626" cy="2286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93304" y="1071546"/>
            <a:ext cx="885069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0"/>
              </a:spcBef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spcBef>
                <a:spcPct val="0"/>
              </a:spcBef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spcBef>
                <a:spcPct val="0"/>
              </a:spcBef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spcBef>
                <a:spcPct val="0"/>
              </a:spcBef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spcBef>
                <a:spcPct val="0"/>
              </a:spcBef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latin typeface="+mn-ea"/>
                <a:ea typeface="+mn-ea"/>
              </a:rPr>
              <a:t>6.</a:t>
            </a:r>
            <a:r>
              <a:rPr lang="zh-CN" altLang="en-US" sz="3200" dirty="0" smtClean="0">
                <a:latin typeface="+mn-ea"/>
                <a:ea typeface="+mn-ea"/>
              </a:rPr>
              <a:t>读出</a:t>
            </a:r>
            <a:r>
              <a:rPr lang="zh-CN" altLang="en-US" sz="3200" dirty="0">
                <a:latin typeface="+mn-ea"/>
                <a:ea typeface="+mn-ea"/>
              </a:rPr>
              <a:t>下面分数</a:t>
            </a:r>
            <a:r>
              <a:rPr lang="zh-CN" altLang="en-US" sz="3200" dirty="0" smtClean="0">
                <a:latin typeface="+mn-ea"/>
                <a:ea typeface="+mn-ea"/>
              </a:rPr>
              <a:t>，说说</a:t>
            </a:r>
            <a:r>
              <a:rPr lang="zh-CN" altLang="en-US" sz="3200" dirty="0">
                <a:latin typeface="+mn-ea"/>
                <a:ea typeface="+mn-ea"/>
              </a:rPr>
              <a:t>它们的具体含义。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07191" y="4688931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0034" y="5072074"/>
            <a:ext cx="5469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10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599173" y="5196058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918577" y="5649495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7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731672" y="6002124"/>
            <a:ext cx="7280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100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3788600" y="6103778"/>
            <a:ext cx="706041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作业</a:t>
              </a:r>
              <a:r>
                <a:rPr lang="en-US" altLang="zh-CN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35718" y="476672"/>
            <a:ext cx="6840538" cy="746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1.</a:t>
            </a:r>
            <a:r>
              <a:rPr lang="zh-CN" altLang="en-US" sz="3200" dirty="0">
                <a:solidFill>
                  <a:srgbClr val="FF3399"/>
                </a:solidFill>
              </a:rPr>
              <a:t>（基础题</a:t>
            </a:r>
            <a:r>
              <a:rPr lang="zh-CN" altLang="en-US" sz="3200" dirty="0" smtClean="0">
                <a:solidFill>
                  <a:srgbClr val="FF3399"/>
                </a:solidFill>
              </a:rPr>
              <a:t>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填一填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。</a:t>
            </a: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917699" y="2988241"/>
            <a:ext cx="55795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FF0000"/>
                </a:solidFill>
              </a:rPr>
              <a:t>2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96336" y="4140369"/>
            <a:ext cx="4860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</a:rPr>
              <a:t>4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323528" y="4005064"/>
            <a:ext cx="9036050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（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2</a:t>
            </a:r>
            <a:r>
              <a:rPr 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）  的分数单位是（    ），它有（   </a:t>
            </a:r>
            <a:r>
              <a:rPr 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）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楷体_GB2312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个这样</a:t>
            </a:r>
            <a:r>
              <a:rPr 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的分数单位。</a:t>
            </a:r>
          </a:p>
        </p:txBody>
      </p:sp>
      <p:sp>
        <p:nvSpPr>
          <p:cNvPr id="3" name="矩形 2"/>
          <p:cNvSpPr/>
          <p:nvPr/>
        </p:nvSpPr>
        <p:spPr>
          <a:xfrm>
            <a:off x="323528" y="1380108"/>
            <a:ext cx="82800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（1）有18块橡皮，平均分给9位同学。每人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分得的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橡皮数是橡皮总数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的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      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每人分得（   ）块橡皮。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楷体_GB2312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95589" y="2065010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2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98375" y="2564904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+mn-ea"/>
                <a:ea typeface="+mn-ea"/>
              </a:rPr>
              <a:t>9</a:t>
            </a:r>
            <a:endParaRPr lang="zh-CN" altLang="en-US" sz="2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36097" y="2097205"/>
            <a:ext cx="10903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 )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436097" y="2502678"/>
            <a:ext cx="10903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 )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436096" y="2604332"/>
            <a:ext cx="1090364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397882" y="3933056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397882" y="4338529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7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397881" y="4440183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4998282" y="3940467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2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998282" y="4345940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+mn-ea"/>
                <a:ea typeface="+mn-ea"/>
              </a:rPr>
              <a:t>7</a:t>
            </a:r>
            <a:endParaRPr lang="zh-CN" altLang="en-US" sz="2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4998281" y="4447594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" grpId="0"/>
      <p:bldP spid="11" grpId="0"/>
      <p:bldP spid="12" grpId="0"/>
      <p:bldP spid="25" grpId="0"/>
      <p:bldP spid="2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35718" y="476672"/>
            <a:ext cx="6840538" cy="746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1.</a:t>
            </a:r>
            <a:r>
              <a:rPr lang="zh-CN" altLang="en-US" sz="3200" dirty="0">
                <a:solidFill>
                  <a:srgbClr val="FF3399"/>
                </a:solidFill>
              </a:rPr>
              <a:t>（基础题</a:t>
            </a:r>
            <a:r>
              <a:rPr lang="zh-CN" altLang="en-US" sz="3200" dirty="0" smtClean="0">
                <a:solidFill>
                  <a:srgbClr val="FF3399"/>
                </a:solidFill>
              </a:rPr>
              <a:t>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填一填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。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107950" y="3647624"/>
            <a:ext cx="9036050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（4）</a:t>
            </a:r>
            <a:r>
              <a:rPr lang="zh-CN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英语</a:t>
            </a:r>
            <a:r>
              <a:rPr lang="zh-CN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小组有20人,女生占    </a:t>
            </a:r>
            <a:r>
              <a:rPr lang="zh-CN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,</a:t>
            </a:r>
            <a:endParaRPr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楷体_GB2312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单位</a:t>
            </a:r>
            <a:r>
              <a:rPr lang="zh-CN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/>
              </a:rPr>
              <a:t>“</a:t>
            </a:r>
            <a:r>
              <a:rPr lang="zh-CN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1</a:t>
            </a:r>
            <a:r>
              <a:rPr lang="zh-CN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/>
              </a:rPr>
              <a:t>”</a:t>
            </a:r>
            <a:r>
              <a:rPr lang="zh-CN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是（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   </a:t>
            </a:r>
            <a:r>
              <a:rPr lang="zh-CN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                ）。</a:t>
            </a:r>
            <a:endParaRPr lang="zh-CN" altLang="zh-CN" sz="3600" dirty="0">
              <a:solidFill>
                <a:schemeClr val="tx1">
                  <a:lumMod val="95000"/>
                  <a:lumOff val="5000"/>
                </a:schemeClr>
              </a:solidFill>
              <a:latin typeface="楷体_GB2312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512" y="1380108"/>
            <a:ext cx="82800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（3）1里面有（   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   </a:t>
            </a:r>
            <a:r>
              <a:rPr lang="zh-CN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）</a:t>
            </a:r>
            <a:r>
              <a:rPr lang="zh-CN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个   ，有（    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  </a:t>
            </a:r>
            <a:r>
              <a:rPr lang="zh-CN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）个    </a:t>
            </a:r>
            <a:r>
              <a:rPr lang="zh-CN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08738" y="134817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08738" y="175365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908737" y="1855306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275857" y="227687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75857" y="268234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275856" y="2783999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3924424" y="1473186"/>
            <a:ext cx="8636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>
                <a:solidFill>
                  <a:srgbClr val="FF0000"/>
                </a:solidFill>
                <a:latin typeface="楷体_GB2312" pitchFamily="49" charset="-122"/>
              </a:rPr>
              <a:t>5</a:t>
            </a: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1187624" y="2395543"/>
            <a:ext cx="8636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 dirty="0">
                <a:solidFill>
                  <a:srgbClr val="FF0000"/>
                </a:solidFill>
                <a:latin typeface="楷体_GB2312" pitchFamily="49" charset="-122"/>
              </a:rPr>
              <a:t>8</a:t>
            </a:r>
          </a:p>
        </p:txBody>
      </p: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3205584" y="4885043"/>
            <a:ext cx="453476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000" dirty="0">
                <a:solidFill>
                  <a:srgbClr val="FF0000"/>
                </a:solidFill>
              </a:rPr>
              <a:t>英语小组的总人数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412794" y="364502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12794" y="405049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6412793" y="4152151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utoUpdateAnimBg="0"/>
      <p:bldP spid="21" grpId="0" autoUpdateAnimBg="0"/>
      <p:bldP spid="23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0" y="704234"/>
            <a:ext cx="846043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2.</a:t>
            </a:r>
            <a:r>
              <a:rPr lang="zh-CN" altLang="en-US" sz="3200" dirty="0" smtClean="0">
                <a:solidFill>
                  <a:srgbClr val="FF3399"/>
                </a:solidFill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</a:rPr>
              <a:t>重</a:t>
            </a:r>
            <a:r>
              <a:rPr lang="zh-CN" altLang="en-US" sz="3200" dirty="0" smtClean="0">
                <a:solidFill>
                  <a:srgbClr val="FF3399"/>
                </a:solidFill>
              </a:rPr>
              <a:t>点题）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用直线上的点表示下面的分数。</a:t>
            </a: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701675" y="3539495"/>
            <a:ext cx="55795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0</a:t>
            </a:r>
            <a:endParaRPr lang="en-US" altLang="zh-CN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1" name="5r39.jpg" descr="id:2147507540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544" y="3140968"/>
            <a:ext cx="8137879" cy="1250430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7236296" y="3527301"/>
            <a:ext cx="55795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endParaRPr lang="en-US" altLang="zh-CN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96809" y="170080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04282" y="217828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796808" y="2276872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056515" y="170080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063988" y="217828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3056514" y="2276872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4208643" y="170080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216116" y="217828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4208642" y="2276872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288763" y="170080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296236" y="217828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5288762" y="2276872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1688363" y="359088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695836" y="406836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1688362" y="4166944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3488563" y="357301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496036" y="405049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3488562" y="4149080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5364089" y="359088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371562" y="406836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5364088" y="4166944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6296875" y="357301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304348" y="405049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6296874" y="4149080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4" grpId="0"/>
      <p:bldP spid="35" grpId="0"/>
      <p:bldP spid="37" grpId="0"/>
      <p:bldP spid="38" grpId="0"/>
      <p:bldP spid="40" grpId="0"/>
      <p:bldP spid="4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217042" y="843309"/>
            <a:ext cx="716438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3.</a:t>
            </a:r>
            <a:r>
              <a:rPr lang="zh-CN" sz="3200" dirty="0">
                <a:solidFill>
                  <a:srgbClr val="FF3399"/>
                </a:solidFill>
                <a:latin typeface="楷体_GB2312" pitchFamily="49" charset="-122"/>
              </a:rPr>
              <a:t>（易错题）</a:t>
            </a:r>
            <a:r>
              <a:rPr 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我是聪明的小法官。</a:t>
            </a: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07504" y="1412776"/>
            <a:ext cx="9036496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（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1</a:t>
            </a:r>
            <a:r>
              <a:rPr 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）把一个蛋糕平均分成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8</a:t>
            </a:r>
            <a:r>
              <a:rPr 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块，小红吃了其中</a:t>
            </a:r>
            <a:r>
              <a:rPr 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的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 </a:t>
            </a:r>
            <a:r>
              <a:rPr 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一块</a:t>
            </a:r>
            <a:r>
              <a:rPr 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，她吃了这个蛋糕的   。      </a:t>
            </a:r>
            <a:r>
              <a:rPr 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（    </a:t>
            </a:r>
            <a:r>
              <a:rPr 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）</a:t>
            </a: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7525270" y="2170708"/>
            <a:ext cx="719138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400">
                <a:solidFill>
                  <a:srgbClr val="FF0000"/>
                </a:solidFill>
              </a:rPr>
              <a:t>√</a:t>
            </a: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107504" y="3213447"/>
            <a:ext cx="903649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（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2</a:t>
            </a:r>
            <a:r>
              <a:rPr 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）单位</a:t>
            </a:r>
            <a:r>
              <a:rPr 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/>
              </a:rPr>
              <a:t>“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1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/>
              </a:rPr>
              <a:t>”</a:t>
            </a:r>
            <a:r>
              <a:rPr 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就是自然数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1</a:t>
            </a:r>
            <a:r>
              <a:rPr 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。   </a:t>
            </a:r>
            <a:r>
              <a:rPr 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   （    </a:t>
            </a:r>
            <a:r>
              <a:rPr 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）</a:t>
            </a: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7381255" y="3251473"/>
            <a:ext cx="719137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400" dirty="0">
                <a:solidFill>
                  <a:srgbClr val="FF0000"/>
                </a:solidFill>
              </a:rPr>
              <a:t>×</a:t>
            </a: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107504" y="3992909"/>
            <a:ext cx="835342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（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3</a:t>
            </a:r>
            <a:r>
              <a:rPr 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）分数单位是   的分数只有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8</a:t>
            </a:r>
            <a:r>
              <a:rPr 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个</a:t>
            </a:r>
            <a:r>
              <a:rPr 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。（    </a:t>
            </a:r>
            <a:r>
              <a:rPr 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）</a:t>
            </a: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7381255" y="4076973"/>
            <a:ext cx="719137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400">
                <a:solidFill>
                  <a:srgbClr val="FF0000"/>
                </a:solidFill>
              </a:rPr>
              <a:t>×</a:t>
            </a:r>
          </a:p>
        </p:txBody>
      </p:sp>
      <p:sp>
        <p:nvSpPr>
          <p:cNvPr id="19" name="Text Box 11"/>
          <p:cNvSpPr txBox="1">
            <a:spLocks noChangeArrowheads="1"/>
          </p:cNvSpPr>
          <p:nvPr/>
        </p:nvSpPr>
        <p:spPr bwMode="auto">
          <a:xfrm>
            <a:off x="107504" y="4967634"/>
            <a:ext cx="835342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（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4</a:t>
            </a:r>
            <a:r>
              <a:rPr 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）   的分数单位是    。       </a:t>
            </a:r>
            <a:r>
              <a:rPr 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（    </a:t>
            </a:r>
            <a:r>
              <a:rPr 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）</a:t>
            </a:r>
          </a:p>
        </p:txBody>
      </p:sp>
      <p:sp>
        <p:nvSpPr>
          <p:cNvPr id="25" name="Text Box 15"/>
          <p:cNvSpPr txBox="1">
            <a:spLocks noChangeArrowheads="1"/>
          </p:cNvSpPr>
          <p:nvPr/>
        </p:nvSpPr>
        <p:spPr bwMode="auto">
          <a:xfrm>
            <a:off x="7381255" y="5035823"/>
            <a:ext cx="719137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400">
                <a:solidFill>
                  <a:srgbClr val="FF0000"/>
                </a:solidFill>
              </a:rPr>
              <a:t>×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788025" y="207871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795498" y="255619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4788024" y="2654776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3347865" y="380690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355338" y="428438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3347864" y="4382968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1165447" y="4887024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165447" y="5364505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1270575" y="5463088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4355976" y="4887024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355976" y="5364505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4475604" y="5463088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/>
      <p:bldP spid="13" grpId="0" autoUpdateAnimBg="0"/>
      <p:bldP spid="15" grpId="0" autoUpdateAnimBg="0"/>
      <p:bldP spid="25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521424" y="1838894"/>
            <a:ext cx="8011015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4.</a:t>
            </a:r>
            <a:r>
              <a:rPr lang="zh-CN" sz="4000" dirty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（难点题</a:t>
            </a:r>
            <a:r>
              <a:rPr 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 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的</a:t>
            </a:r>
            <a:r>
              <a:rPr 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分数单位是（   ），最小的质数里含有（   ）个这样的分数单位。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995937" y="179068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03410" y="226816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995936" y="2366744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Box 7"/>
          <p:cNvSpPr txBox="1">
            <a:spLocks noChangeArrowheads="1"/>
          </p:cNvSpPr>
          <p:nvPr/>
        </p:nvSpPr>
        <p:spPr bwMode="auto">
          <a:xfrm>
            <a:off x="7523360" y="2924944"/>
            <a:ext cx="10810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>
                <a:solidFill>
                  <a:srgbClr val="FF0000"/>
                </a:solidFill>
                <a:latin typeface="楷体_GB2312" pitchFamily="49" charset="-122"/>
              </a:rPr>
              <a:t>10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328323" y="270892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35796" y="318640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1328322" y="3284984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utoUpdateAnimBg="0"/>
      <p:bldP spid="27" grpId="0"/>
      <p:bldP spid="2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179511" y="764704"/>
            <a:ext cx="8352929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5.</a:t>
            </a:r>
            <a:r>
              <a:rPr lang="zh-CN" sz="3600" dirty="0">
                <a:solidFill>
                  <a:srgbClr val="FF3399"/>
                </a:solidFill>
                <a:latin typeface="楷体_GB2312" pitchFamily="49" charset="-122"/>
              </a:rPr>
              <a:t>（变式题）</a:t>
            </a:r>
            <a:r>
              <a:rPr 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某工程队</a:t>
            </a:r>
            <a:r>
              <a:rPr lang="zh-CN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13</a:t>
            </a:r>
            <a:r>
              <a:rPr 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天完成一项工程，平均每天完成这项工程的几分之几？</a:t>
            </a:r>
            <a:r>
              <a:rPr lang="zh-CN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5</a:t>
            </a:r>
            <a:r>
              <a:rPr 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天可以完成这项工程的几分之几？</a:t>
            </a: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539874" y="3717925"/>
            <a:ext cx="7992566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000" dirty="0">
                <a:solidFill>
                  <a:srgbClr val="FF0000"/>
                </a:solidFill>
              </a:rPr>
              <a:t>答：平均每天完成这项工程的 </a:t>
            </a:r>
            <a:r>
              <a:rPr lang="en-US" altLang="zh-CN" sz="4000" dirty="0" smtClean="0">
                <a:solidFill>
                  <a:srgbClr val="FF0000"/>
                </a:solidFill>
              </a:rPr>
              <a:t>   </a:t>
            </a:r>
            <a:r>
              <a:rPr lang="zh-CN" sz="4000" dirty="0" smtClean="0">
                <a:solidFill>
                  <a:srgbClr val="FF0000"/>
                </a:solidFill>
              </a:rPr>
              <a:t>   </a:t>
            </a:r>
            <a:r>
              <a:rPr lang="zh-CN" sz="4000" dirty="0">
                <a:solidFill>
                  <a:srgbClr val="FF0000"/>
                </a:solidFill>
              </a:rPr>
              <a:t>；</a:t>
            </a:r>
          </a:p>
          <a:p>
            <a:pPr>
              <a:spcBef>
                <a:spcPct val="50000"/>
              </a:spcBef>
            </a:pPr>
            <a:r>
              <a:rPr lang="zh-CN" sz="4000" dirty="0">
                <a:solidFill>
                  <a:srgbClr val="FF0000"/>
                </a:solidFill>
                <a:latin typeface="楷体_GB2312" pitchFamily="49" charset="-122"/>
              </a:rPr>
              <a:t>    </a:t>
            </a:r>
            <a:r>
              <a:rPr lang="zh-CN" altLang="zh-CN" sz="4000" dirty="0">
                <a:solidFill>
                  <a:srgbClr val="FF0000"/>
                </a:solidFill>
                <a:latin typeface="楷体_GB2312" pitchFamily="49" charset="-122"/>
              </a:rPr>
              <a:t>5</a:t>
            </a:r>
            <a:r>
              <a:rPr lang="zh-CN" sz="4000" dirty="0">
                <a:solidFill>
                  <a:srgbClr val="FF0000"/>
                </a:solidFill>
                <a:latin typeface="楷体_GB2312" pitchFamily="49" charset="-122"/>
              </a:rPr>
              <a:t>天可以完成这项工程的   。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76995" y="351887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286127" y="3996353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13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7376994" y="4094936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088963" y="445497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948264" y="4932457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13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7088962" y="5031040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0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00100" y="500042"/>
            <a:ext cx="70009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拿出其中的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张卡片，并平均分成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份，每份是几张？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3568" y="1633401"/>
            <a:ext cx="2232248" cy="129614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32936" y="1628800"/>
            <a:ext cx="2232248" cy="129614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90021" y="1633401"/>
            <a:ext cx="2232248" cy="129614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83568" y="1633401"/>
            <a:ext cx="1116124" cy="129614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1013757" y="3324178"/>
            <a:ext cx="391454" cy="990248"/>
            <a:chOff x="1013757" y="4201907"/>
            <a:chExt cx="391454" cy="990248"/>
          </a:xfrm>
        </p:grpSpPr>
        <p:sp>
          <p:nvSpPr>
            <p:cNvPr id="16" name="TextBox 16"/>
            <p:cNvSpPr txBox="1"/>
            <p:nvPr/>
          </p:nvSpPr>
          <p:spPr>
            <a:xfrm>
              <a:off x="1013757" y="4201907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1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1013757" y="4607380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2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1013757" y="4709034"/>
              <a:ext cx="357190" cy="1476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矩形 18"/>
          <p:cNvSpPr/>
          <p:nvPr/>
        </p:nvSpPr>
        <p:spPr>
          <a:xfrm>
            <a:off x="3388596" y="1653851"/>
            <a:ext cx="2232248" cy="63443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4326125" y="3145199"/>
            <a:ext cx="391454" cy="990248"/>
            <a:chOff x="4326125" y="3909519"/>
            <a:chExt cx="391454" cy="990248"/>
          </a:xfrm>
        </p:grpSpPr>
        <p:sp>
          <p:nvSpPr>
            <p:cNvPr id="25" name="TextBox 16"/>
            <p:cNvSpPr txBox="1"/>
            <p:nvPr/>
          </p:nvSpPr>
          <p:spPr>
            <a:xfrm>
              <a:off x="4326125" y="3909519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1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26" name="TextBox 17"/>
            <p:cNvSpPr txBox="1"/>
            <p:nvPr/>
          </p:nvSpPr>
          <p:spPr>
            <a:xfrm>
              <a:off x="4326125" y="4314992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2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4326125" y="4416646"/>
              <a:ext cx="357190" cy="1476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直角三角形 28"/>
          <p:cNvSpPr/>
          <p:nvPr/>
        </p:nvSpPr>
        <p:spPr>
          <a:xfrm>
            <a:off x="6232936" y="1628800"/>
            <a:ext cx="2232248" cy="1296144"/>
          </a:xfrm>
          <a:prstGeom prst="rt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7153333" y="3347935"/>
            <a:ext cx="391454" cy="990248"/>
            <a:chOff x="4326125" y="3909519"/>
            <a:chExt cx="391454" cy="990248"/>
          </a:xfrm>
        </p:grpSpPr>
        <p:sp>
          <p:nvSpPr>
            <p:cNvPr id="35" name="TextBox 16"/>
            <p:cNvSpPr txBox="1"/>
            <p:nvPr/>
          </p:nvSpPr>
          <p:spPr>
            <a:xfrm>
              <a:off x="4326125" y="3909519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1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36" name="TextBox 17"/>
            <p:cNvSpPr txBox="1"/>
            <p:nvPr/>
          </p:nvSpPr>
          <p:spPr>
            <a:xfrm>
              <a:off x="4326125" y="4314992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2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4326125" y="4416646"/>
              <a:ext cx="357190" cy="1476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直接连接符 4"/>
          <p:cNvCxnSpPr>
            <a:stCxn id="2" idx="0"/>
          </p:cNvCxnSpPr>
          <p:nvPr/>
        </p:nvCxnSpPr>
        <p:spPr>
          <a:xfrm>
            <a:off x="1799692" y="1633401"/>
            <a:ext cx="1" cy="1296144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9" idx="1"/>
            <a:endCxn id="9" idx="3"/>
          </p:cNvCxnSpPr>
          <p:nvPr/>
        </p:nvCxnSpPr>
        <p:spPr>
          <a:xfrm>
            <a:off x="3390021" y="2281473"/>
            <a:ext cx="2232248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232936" y="1628800"/>
            <a:ext cx="2232248" cy="1296144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810917" y="4149080"/>
            <a:ext cx="2453713" cy="990248"/>
            <a:chOff x="810917" y="5434880"/>
            <a:chExt cx="2453713" cy="990248"/>
          </a:xfrm>
        </p:grpSpPr>
        <p:sp>
          <p:nvSpPr>
            <p:cNvPr id="52" name="TextBox 14"/>
            <p:cNvSpPr txBox="1"/>
            <p:nvPr/>
          </p:nvSpPr>
          <p:spPr>
            <a:xfrm>
              <a:off x="810917" y="5637617"/>
              <a:ext cx="24537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每份是    张。</a:t>
              </a:r>
              <a:endPara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2123728" y="5434880"/>
              <a:ext cx="391454" cy="990248"/>
              <a:chOff x="4326125" y="3909519"/>
              <a:chExt cx="391454" cy="990248"/>
            </a:xfrm>
          </p:grpSpPr>
          <p:sp>
            <p:nvSpPr>
              <p:cNvPr id="39" name="TextBox 16"/>
              <p:cNvSpPr txBox="1"/>
              <p:nvPr/>
            </p:nvSpPr>
            <p:spPr>
              <a:xfrm>
                <a:off x="4326125" y="3909519"/>
                <a:ext cx="39145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+mn-ea"/>
                    <a:ea typeface="+mn-ea"/>
                  </a:rPr>
                  <a:t>1</a:t>
                </a:r>
                <a:endParaRPr lang="zh-CN" altLang="en-US" sz="3200" dirty="0">
                  <a:solidFill>
                    <a:srgbClr val="C00000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0" name="TextBox 17"/>
              <p:cNvSpPr txBox="1"/>
              <p:nvPr/>
            </p:nvSpPr>
            <p:spPr>
              <a:xfrm>
                <a:off x="4326125" y="4314992"/>
                <a:ext cx="39145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+mn-ea"/>
                    <a:ea typeface="+mn-ea"/>
                  </a:rPr>
                  <a:t>2</a:t>
                </a:r>
                <a:endParaRPr lang="zh-CN" altLang="en-US" sz="3200" dirty="0">
                  <a:solidFill>
                    <a:srgbClr val="C00000"/>
                  </a:solidFill>
                  <a:latin typeface="+mn-ea"/>
                  <a:ea typeface="+mn-ea"/>
                </a:endParaRPr>
              </a:p>
            </p:txBody>
          </p:sp>
          <p:cxnSp>
            <p:nvCxnSpPr>
              <p:cNvPr id="41" name="直接连接符 40"/>
              <p:cNvCxnSpPr/>
              <p:nvPr/>
            </p:nvCxnSpPr>
            <p:spPr>
              <a:xfrm>
                <a:off x="4326125" y="4416646"/>
                <a:ext cx="357190" cy="1476"/>
              </a:xfrm>
              <a:prstGeom prst="line">
                <a:avLst/>
              </a:prstGeom>
              <a:ln w="28575" cmpd="sng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2" name="矩形 41"/>
          <p:cNvSpPr/>
          <p:nvPr/>
        </p:nvSpPr>
        <p:spPr>
          <a:xfrm>
            <a:off x="2515182" y="5787887"/>
            <a:ext cx="26642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有</a:t>
            </a:r>
            <a:r>
              <a:rPr lang="zh-CN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什么作用</a:t>
            </a:r>
            <a:r>
              <a:rPr lang="en-US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36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 rot="21315044">
            <a:off x="194159" y="5158933"/>
            <a:ext cx="40463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分</a:t>
            </a:r>
            <a:r>
              <a:rPr lang="zh-CN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数是怎样产生的</a:t>
            </a:r>
            <a:r>
              <a:rPr lang="en-US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36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 rot="863358">
            <a:off x="4387552" y="5131616"/>
            <a:ext cx="31229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它有什么意义</a:t>
            </a:r>
            <a:r>
              <a:rPr lang="en-US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36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11111E-6 L -3.88889E-6 0.25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48148E-6 L 1.66667E-6 0.25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44444E-6 L 4.16667E-6 0.21181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4" grpId="0" animBg="1"/>
      <p:bldP spid="14" grpId="1" animBg="1"/>
      <p:bldP spid="19" grpId="0" animBg="1"/>
      <p:bldP spid="19" grpId="1" animBg="1"/>
      <p:bldP spid="29" grpId="0" animBg="1"/>
      <p:bldP spid="29" grpId="1" animBg="1"/>
      <p:bldP spid="42" grpId="0"/>
      <p:bldP spid="43" grpId="0"/>
      <p:bldP spid="4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35496" y="646817"/>
            <a:ext cx="7992888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6.</a:t>
            </a:r>
            <a:r>
              <a:rPr lang="zh-CN" altLang="en-US" sz="3200" dirty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（情景题</a:t>
            </a:r>
            <a:r>
              <a:rPr lang="zh-CN" altLang="en-US" sz="3200" dirty="0" smtClean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五（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）班在一次数学测验中，得优秀成绩的有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17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人，得良好成绩的有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23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人，其余得中等成绩，有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人，得三种成绩的人数各占全班人数的几分之几？</a:t>
            </a:r>
          </a:p>
        </p:txBody>
      </p:sp>
      <p:sp>
        <p:nvSpPr>
          <p:cNvPr id="2" name="矩形 1"/>
          <p:cNvSpPr/>
          <p:nvPr/>
        </p:nvSpPr>
        <p:spPr>
          <a:xfrm>
            <a:off x="2004007" y="2916233"/>
            <a:ext cx="19928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rgbClr val="FF0000"/>
                </a:solidFill>
              </a:rPr>
              <a:t>17+23+9</a:t>
            </a:r>
            <a:endParaRPr lang="zh-CN" altLang="en-US" sz="4000" dirty="0"/>
          </a:p>
        </p:txBody>
      </p:sp>
      <p:sp>
        <p:nvSpPr>
          <p:cNvPr id="3" name="矩形 2"/>
          <p:cNvSpPr/>
          <p:nvPr/>
        </p:nvSpPr>
        <p:spPr>
          <a:xfrm>
            <a:off x="3923928" y="2916233"/>
            <a:ext cx="25026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 dirty="0">
                <a:solidFill>
                  <a:srgbClr val="FF0000"/>
                </a:solidFill>
              </a:rPr>
              <a:t>=49（人）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524328" y="3429000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17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24328" y="3906481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49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7615195" y="4005064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596621" y="4321443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23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596621" y="4798924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49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7687488" y="4897507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7739693" y="517505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596622" y="5652537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49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7687489" y="5751120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35496" y="3514919"/>
            <a:ext cx="8603679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sz="3600" dirty="0" smtClean="0">
                <a:solidFill>
                  <a:srgbClr val="FF0000"/>
                </a:solidFill>
              </a:rPr>
              <a:t>答：得优秀成绩的人数占全班人数的    </a:t>
            </a:r>
            <a:r>
              <a:rPr lang="en-US" altLang="zh-CN" sz="3600" dirty="0" smtClean="0">
                <a:solidFill>
                  <a:srgbClr val="FF0000"/>
                </a:solidFill>
              </a:rPr>
              <a:t>      </a:t>
            </a:r>
            <a:r>
              <a:rPr lang="zh-CN" sz="3600" dirty="0" smtClean="0">
                <a:solidFill>
                  <a:srgbClr val="FF0000"/>
                </a:solidFill>
              </a:rPr>
              <a:t>；</a:t>
            </a:r>
            <a:endParaRPr lang="zh-CN" sz="36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8119" y="4326195"/>
            <a:ext cx="78534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</a:rPr>
              <a:t>得良好成绩的人数占全班人数的    </a:t>
            </a:r>
            <a:r>
              <a:rPr lang="zh-CN" altLang="en-US" sz="3600" dirty="0" smtClean="0">
                <a:solidFill>
                  <a:srgbClr val="FF0000"/>
                </a:solidFill>
              </a:rPr>
              <a:t>      ；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968676" y="5169966"/>
            <a:ext cx="75637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zh-CN" sz="3600" dirty="0">
                <a:solidFill>
                  <a:srgbClr val="FF0000"/>
                </a:solidFill>
              </a:rPr>
              <a:t>得中等成绩的人数占全班人数</a:t>
            </a:r>
            <a:r>
              <a:rPr lang="zh-CN" altLang="zh-CN" sz="3600" dirty="0" smtClean="0">
                <a:solidFill>
                  <a:srgbClr val="FF0000"/>
                </a:solidFill>
              </a:rPr>
              <a:t>的</a:t>
            </a:r>
            <a:r>
              <a:rPr lang="en-US" altLang="zh-CN" sz="3600" dirty="0" smtClean="0">
                <a:solidFill>
                  <a:srgbClr val="FF0000"/>
                </a:solidFill>
              </a:rPr>
              <a:t>        </a:t>
            </a:r>
            <a:r>
              <a:rPr lang="zh-CN" altLang="zh-CN" sz="3600" dirty="0" smtClean="0">
                <a:solidFill>
                  <a:srgbClr val="FF0000"/>
                </a:solidFill>
              </a:rPr>
              <a:t> 。</a:t>
            </a:r>
            <a:endParaRPr lang="zh-CN" altLang="zh-CN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2" grpId="0"/>
      <p:bldP spid="13" grpId="0"/>
      <p:bldP spid="17" grpId="0"/>
      <p:bldP spid="18" grpId="0"/>
      <p:bldP spid="20" grpId="0"/>
      <p:bldP spid="21" grpId="0"/>
      <p:bldP spid="23" grpId="0"/>
      <p:bldP spid="4" grpId="0"/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27" name="Text Box 4"/>
          <p:cNvSpPr txBox="1">
            <a:spLocks noChangeArrowheads="1"/>
          </p:cNvSpPr>
          <p:nvPr/>
        </p:nvSpPr>
        <p:spPr bwMode="auto">
          <a:xfrm>
            <a:off x="35496" y="692696"/>
            <a:ext cx="7993062" cy="1499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7.</a:t>
            </a:r>
            <a:r>
              <a:rPr lang="zh-CN" altLang="en-US" sz="3200" dirty="0" smtClean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（创新题）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如右图所示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阴影部分的面积占整个图形面积的几分之几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endParaRPr lang="zh-CN" altLang="en-US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8" name="Text Box 7"/>
          <p:cNvSpPr txBox="1">
            <a:spLocks noChangeArrowheads="1"/>
          </p:cNvSpPr>
          <p:nvPr/>
        </p:nvSpPr>
        <p:spPr bwMode="auto">
          <a:xfrm>
            <a:off x="323974" y="4506392"/>
            <a:ext cx="8605744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答：阴影</a:t>
            </a:r>
            <a:r>
              <a:rPr lang="zh-CN" altLang="en-US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部分的面积</a:t>
            </a:r>
            <a:r>
              <a:rPr lang="zh-CN" altLang="en-US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占整个图形面积的   </a:t>
            </a:r>
            <a:r>
              <a:rPr lang="zh-CN" altLang="en-US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。                   </a:t>
            </a:r>
            <a:endParaRPr lang="zh-CN" altLang="en-US" sz="4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184307" y="495903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187624" y="543651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1184306" y="5535096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5r40.jpg" descr="id:2147507547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83768" y="2188022"/>
            <a:ext cx="3209281" cy="2428575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107330" y="923236"/>
            <a:ext cx="7993062" cy="2237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8.</a:t>
            </a:r>
            <a:r>
              <a:rPr lang="zh-CN" altLang="en-US" sz="3200" dirty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（探究题</a:t>
            </a:r>
            <a:r>
              <a:rPr lang="zh-CN" altLang="en-US" sz="3200" dirty="0" smtClean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小明家住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楼，小明以同样的速度从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楼走到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楼，那么小明从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楼走到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楼的时间是总时间的几分之几？</a:t>
            </a: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323974" y="3140968"/>
            <a:ext cx="8098953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答：小明从</a:t>
            </a:r>
            <a:r>
              <a:rPr lang="en-US" altLang="zh-CN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楼走到</a:t>
            </a:r>
            <a:r>
              <a:rPr lang="en-US" altLang="zh-CN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楼的时间是总时间</a:t>
            </a:r>
            <a:r>
              <a:rPr lang="zh-CN" altLang="en-US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      。                   </a:t>
            </a:r>
            <a:endParaRPr lang="zh-CN" altLang="en-US" sz="4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23729" y="409493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27046" y="457241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123728" y="4671000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0" name="Picture 34">
            <a:hlinkClick r:id="" action="ppaction://hlinkshowjump?jump=firstslide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9" descr="1-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017" r="2326"/>
          <a:stretch>
            <a:fillRect/>
          </a:stretch>
        </p:blipFill>
        <p:spPr bwMode="auto">
          <a:xfrm>
            <a:off x="179512" y="476672"/>
            <a:ext cx="8856984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 rot="21315044">
            <a:off x="2293468" y="4367565"/>
            <a:ext cx="3570208" cy="769441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zh-CN" altLang="zh-CN" sz="4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数产生</a:t>
            </a:r>
            <a:r>
              <a:rPr lang="zh-CN" altLang="en-US" sz="4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了！</a:t>
            </a:r>
            <a:endParaRPr lang="zh-CN" altLang="en-US" sz="4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1043608" y="764704"/>
            <a:ext cx="669766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把桌上的东西平均分给两个同学。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225" t="13059" r="16138"/>
          <a:stretch>
            <a:fillRect/>
          </a:stretch>
        </p:blipFill>
        <p:spPr>
          <a:xfrm>
            <a:off x="1043608" y="1484784"/>
            <a:ext cx="6984776" cy="4666103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44044" y="4376074"/>
            <a:ext cx="3289300" cy="96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75000" y="620688"/>
            <a:ext cx="1397000" cy="965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10497" y="2272139"/>
            <a:ext cx="1333500" cy="1282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90824" y="1687364"/>
            <a:ext cx="49247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每人平均分到（ </a:t>
            </a:r>
            <a:r>
              <a:rPr lang="en-US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zh-CN" sz="3200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）</a:t>
            </a:r>
            <a:r>
              <a:rPr lang="zh-CN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块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dirty="0"/>
          </a:p>
        </p:txBody>
      </p:sp>
      <p:sp>
        <p:nvSpPr>
          <p:cNvPr id="10" name="矩形 9"/>
          <p:cNvSpPr/>
          <p:nvPr/>
        </p:nvSpPr>
        <p:spPr>
          <a:xfrm>
            <a:off x="1626321" y="3575974"/>
            <a:ext cx="49247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每人平均分到（ </a:t>
            </a:r>
            <a:r>
              <a:rPr lang="en-US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）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个。</a:t>
            </a:r>
            <a:endParaRPr lang="zh-CN" altLang="en-US" sz="3200" dirty="0"/>
          </a:p>
        </p:txBody>
      </p:sp>
      <p:sp>
        <p:nvSpPr>
          <p:cNvPr id="11" name="矩形 10"/>
          <p:cNvSpPr/>
          <p:nvPr/>
        </p:nvSpPr>
        <p:spPr>
          <a:xfrm>
            <a:off x="1619672" y="5508521"/>
            <a:ext cx="49247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每人平均分到（ </a:t>
            </a:r>
            <a:r>
              <a:rPr lang="en-US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）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包。</a:t>
            </a:r>
            <a:endParaRPr lang="zh-CN" altLang="en-US" sz="3200" dirty="0"/>
          </a:p>
        </p:txBody>
      </p:sp>
      <p:grpSp>
        <p:nvGrpSpPr>
          <p:cNvPr id="12" name="组合 11"/>
          <p:cNvGrpSpPr/>
          <p:nvPr/>
        </p:nvGrpSpPr>
        <p:grpSpPr>
          <a:xfrm>
            <a:off x="4644008" y="1340768"/>
            <a:ext cx="442750" cy="1271254"/>
            <a:chOff x="1013757" y="4044012"/>
            <a:chExt cx="442750" cy="1271254"/>
          </a:xfrm>
        </p:grpSpPr>
        <p:sp>
          <p:nvSpPr>
            <p:cNvPr id="13" name="TextBox 16"/>
            <p:cNvSpPr txBox="1"/>
            <p:nvPr/>
          </p:nvSpPr>
          <p:spPr>
            <a:xfrm>
              <a:off x="1013757" y="4044012"/>
              <a:ext cx="44275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C00000"/>
                  </a:solidFill>
                  <a:latin typeface="+mn-ea"/>
                  <a:ea typeface="+mn-ea"/>
                </a:rPr>
                <a:t>1</a:t>
              </a:r>
              <a:endParaRPr lang="zh-CN" altLang="en-US" sz="40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14" name="TextBox 17"/>
            <p:cNvSpPr txBox="1"/>
            <p:nvPr/>
          </p:nvSpPr>
          <p:spPr>
            <a:xfrm>
              <a:off x="1013757" y="4607380"/>
              <a:ext cx="44275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C00000"/>
                  </a:solidFill>
                  <a:latin typeface="+mn-ea"/>
                  <a:ea typeface="+mn-ea"/>
                </a:rPr>
                <a:t>2</a:t>
              </a:r>
              <a:endParaRPr lang="zh-CN" altLang="en-US" sz="40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1013757" y="4709034"/>
              <a:ext cx="442750" cy="0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4644008" y="3165858"/>
            <a:ext cx="442750" cy="1271254"/>
            <a:chOff x="1013757" y="4044012"/>
            <a:chExt cx="442750" cy="1271254"/>
          </a:xfrm>
        </p:grpSpPr>
        <p:sp>
          <p:nvSpPr>
            <p:cNvPr id="17" name="TextBox 16"/>
            <p:cNvSpPr txBox="1"/>
            <p:nvPr/>
          </p:nvSpPr>
          <p:spPr>
            <a:xfrm>
              <a:off x="1013757" y="4044012"/>
              <a:ext cx="44275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C00000"/>
                  </a:solidFill>
                  <a:latin typeface="+mn-ea"/>
                  <a:ea typeface="+mn-ea"/>
                </a:rPr>
                <a:t>1</a:t>
              </a:r>
              <a:endParaRPr lang="zh-CN" altLang="en-US" sz="40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013757" y="4607380"/>
              <a:ext cx="44275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C00000"/>
                  </a:solidFill>
                  <a:latin typeface="+mn-ea"/>
                  <a:ea typeface="+mn-ea"/>
                </a:rPr>
                <a:t>2</a:t>
              </a:r>
              <a:endParaRPr lang="zh-CN" altLang="en-US" sz="40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1013757" y="4709034"/>
              <a:ext cx="442750" cy="0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4705314" y="5110074"/>
            <a:ext cx="442750" cy="1271254"/>
            <a:chOff x="1013757" y="4044012"/>
            <a:chExt cx="442750" cy="1271254"/>
          </a:xfrm>
        </p:grpSpPr>
        <p:sp>
          <p:nvSpPr>
            <p:cNvPr id="21" name="TextBox 16"/>
            <p:cNvSpPr txBox="1"/>
            <p:nvPr/>
          </p:nvSpPr>
          <p:spPr>
            <a:xfrm>
              <a:off x="1013757" y="4044012"/>
              <a:ext cx="44275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C00000"/>
                  </a:solidFill>
                  <a:latin typeface="+mn-ea"/>
                  <a:ea typeface="+mn-ea"/>
                </a:rPr>
                <a:t>1</a:t>
              </a:r>
              <a:endParaRPr lang="zh-CN" altLang="en-US" sz="40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22" name="TextBox 17"/>
            <p:cNvSpPr txBox="1"/>
            <p:nvPr/>
          </p:nvSpPr>
          <p:spPr>
            <a:xfrm>
              <a:off x="1013757" y="4607380"/>
              <a:ext cx="44275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C00000"/>
                  </a:solidFill>
                  <a:latin typeface="+mn-ea"/>
                  <a:ea typeface="+mn-ea"/>
                </a:rPr>
                <a:t>2</a:t>
              </a:r>
              <a:endParaRPr lang="zh-CN" altLang="en-US" sz="40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1013757" y="4709034"/>
              <a:ext cx="442750" cy="0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03848" y="609435"/>
            <a:ext cx="22429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学习提纲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5" name="矩形 4"/>
              <p:cNvSpPr/>
              <p:nvPr/>
            </p:nvSpPr>
            <p:spPr>
              <a:xfrm>
                <a:off x="395536" y="1772816"/>
                <a:ext cx="8064896" cy="14286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3600" dirty="0" smtClean="0">
                    <a:solidFill>
                      <a:schemeClr val="tx1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(1)</a:t>
                </a:r>
                <a:r>
                  <a:rPr lang="zh-CN" altLang="zh-CN" sz="3600" dirty="0">
                    <a:solidFill>
                      <a:schemeClr val="tx1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你能举例说明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3600" dirty="0">
                    <a:solidFill>
                      <a:schemeClr val="tx1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的含义吗</a:t>
                </a:r>
                <a:r>
                  <a:rPr lang="en-US" altLang="zh-CN" sz="3600" dirty="0">
                    <a:solidFill>
                      <a:schemeClr val="tx1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?</a:t>
                </a:r>
                <a:r>
                  <a:rPr lang="zh-CN" altLang="zh-CN" sz="3600" dirty="0">
                    <a:solidFill>
                      <a:schemeClr val="tx1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你能想出哪些不同的例子</a:t>
                </a:r>
                <a:r>
                  <a:rPr lang="en-US" altLang="zh-CN" sz="3600" dirty="0" smtClean="0">
                    <a:solidFill>
                      <a:schemeClr val="tx1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?</a:t>
                </a:r>
                <a:endParaRPr lang="zh-CN" altLang="en-US" sz="36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1772816"/>
                <a:ext cx="8064896" cy="1428661"/>
              </a:xfrm>
              <a:prstGeom prst="rect">
                <a:avLst/>
              </a:prstGeom>
              <a:blipFill rotWithShape="0">
                <a:blip r:embed="rId2"/>
                <a:stretch>
                  <a:fillRect l="-2343" r="-227" b="-15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395536" y="3308791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(2)</a:t>
            </a:r>
            <a:r>
              <a:rPr lang="zh-CN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自学课本第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46</a:t>
            </a:r>
            <a:r>
              <a:rPr lang="zh-CN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能看懂图意吗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r>
              <a:rPr lang="zh-CN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大家互相说一说。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5536" y="4582869"/>
            <a:ext cx="80648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(3)</a:t>
            </a:r>
            <a:r>
              <a:rPr lang="zh-CN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这些分数有什么共同点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r>
              <a:rPr lang="zh-CN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有什么不同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0928" y="1918260"/>
            <a:ext cx="2536936" cy="2260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279" name="Rectangle 15"/>
          <p:cNvSpPr>
            <a:spLocks noChangeArrowheads="1"/>
          </p:cNvSpPr>
          <p:nvPr/>
        </p:nvSpPr>
        <p:spPr bwMode="auto">
          <a:xfrm>
            <a:off x="1542905" y="4589445"/>
            <a:ext cx="1296988" cy="1295400"/>
          </a:xfrm>
          <a:prstGeom prst="rect">
            <a:avLst/>
          </a:prstGeom>
          <a:solidFill>
            <a:srgbClr val="FFFF00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1281" name="Picture 17" descr="蛋糕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509120"/>
            <a:ext cx="1512887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82" name="Oval 18"/>
          <p:cNvSpPr>
            <a:spLocks noChangeArrowheads="1"/>
          </p:cNvSpPr>
          <p:nvPr/>
        </p:nvSpPr>
        <p:spPr bwMode="auto">
          <a:xfrm>
            <a:off x="5315805" y="2338653"/>
            <a:ext cx="1295400" cy="1368425"/>
          </a:xfrm>
          <a:prstGeom prst="ellipse">
            <a:avLst/>
          </a:prstGeom>
          <a:solidFill>
            <a:srgbClr val="5CC4F2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9" name="矩形 18"/>
              <p:cNvSpPr/>
              <p:nvPr/>
            </p:nvSpPr>
            <p:spPr>
              <a:xfrm>
                <a:off x="322858" y="609840"/>
                <a:ext cx="8064896" cy="12801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tx1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(1)</a:t>
                </a:r>
                <a:r>
                  <a:rPr lang="zh-CN" altLang="zh-CN" sz="3200" dirty="0">
                    <a:solidFill>
                      <a:schemeClr val="tx1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你能举例说明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3200" dirty="0">
                    <a:solidFill>
                      <a:schemeClr val="tx1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的含义吗</a:t>
                </a:r>
                <a:r>
                  <a:rPr lang="en-US" altLang="zh-CN" sz="3200" dirty="0">
                    <a:solidFill>
                      <a:schemeClr val="tx1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?</a:t>
                </a:r>
                <a:r>
                  <a:rPr lang="zh-CN" altLang="zh-CN" sz="3200" dirty="0">
                    <a:solidFill>
                      <a:schemeClr val="tx1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你能想出哪些不同的例子</a:t>
                </a:r>
                <a:r>
                  <a:rPr lang="en-US" altLang="zh-CN" sz="3200" dirty="0" smtClean="0">
                    <a:solidFill>
                      <a:schemeClr val="tx1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?</a:t>
                </a:r>
                <a:endParaRPr lang="zh-CN" altLang="en-US" sz="32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9" name="矩形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2858" y="609840"/>
                <a:ext cx="8064896" cy="1280159"/>
              </a:xfrm>
              <a:prstGeom prst="rect">
                <a:avLst/>
              </a:prstGeom>
              <a:blipFill rotWithShape="0">
                <a:blip r:embed="rId4"/>
                <a:stretch>
                  <a:fillRect l="-1965" b="-1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/>
          <p:cNvCxnSpPr>
            <a:stCxn id="11282" idx="2"/>
            <a:endCxn id="11282" idx="6"/>
          </p:cNvCxnSpPr>
          <p:nvPr/>
        </p:nvCxnSpPr>
        <p:spPr>
          <a:xfrm>
            <a:off x="5315805" y="3022866"/>
            <a:ext cx="12954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>
            <a:stCxn id="11282" idx="0"/>
            <a:endCxn id="11282" idx="4"/>
          </p:cNvCxnSpPr>
          <p:nvPr/>
        </p:nvCxnSpPr>
        <p:spPr>
          <a:xfrm>
            <a:off x="5963505" y="2338653"/>
            <a:ext cx="0" cy="13684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1141828" y="2586300"/>
            <a:ext cx="1875136" cy="0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2188223" y="4582144"/>
            <a:ext cx="1042" cy="130270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5437559" y="4906962"/>
            <a:ext cx="1041772" cy="14401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5831259" y="4663981"/>
            <a:ext cx="288032" cy="60237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饼形 12"/>
          <p:cNvSpPr/>
          <p:nvPr/>
        </p:nvSpPr>
        <p:spPr>
          <a:xfrm>
            <a:off x="5315805" y="2338653"/>
            <a:ext cx="1321676" cy="1372038"/>
          </a:xfrm>
          <a:prstGeom prst="pie">
            <a:avLst>
              <a:gd name="adj1" fmla="val 10802953"/>
              <a:gd name="adj2" fmla="val 16200000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Rectangle 15"/>
          <p:cNvSpPr>
            <a:spLocks noChangeArrowheads="1"/>
          </p:cNvSpPr>
          <p:nvPr/>
        </p:nvSpPr>
        <p:spPr bwMode="auto">
          <a:xfrm>
            <a:off x="1539977" y="4596746"/>
            <a:ext cx="648246" cy="640399"/>
          </a:xfrm>
          <a:prstGeom prst="rect">
            <a:avLst/>
          </a:prstGeom>
          <a:solidFill>
            <a:srgbClr val="FF0000"/>
          </a:solidFill>
          <a:ln w="9525" cmpd="sng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cxnSp>
        <p:nvCxnSpPr>
          <p:cNvPr id="42" name="直接连接符 41"/>
          <p:cNvCxnSpPr/>
          <p:nvPr/>
        </p:nvCxnSpPr>
        <p:spPr>
          <a:xfrm>
            <a:off x="2116041" y="1889999"/>
            <a:ext cx="0" cy="2419587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stCxn id="11279" idx="1"/>
            <a:endCxn id="11279" idx="3"/>
          </p:cNvCxnSpPr>
          <p:nvPr/>
        </p:nvCxnSpPr>
        <p:spPr>
          <a:xfrm>
            <a:off x="1542905" y="5237145"/>
            <a:ext cx="129698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1921</Words>
  <Application>WPS 演示</Application>
  <PresentationFormat>全屏显示(4:3)</PresentationFormat>
  <Paragraphs>398</Paragraphs>
  <Slides>43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人教版数学五年级下册第4单元</dc:title>
  <dc:creator>吉林梓翰教育图书有限公司</dc:creator>
  <cp:lastModifiedBy>lenovop</cp:lastModifiedBy>
  <cp:revision>594</cp:revision>
  <dcterms:created xsi:type="dcterms:W3CDTF">2015-11-21T07:20:00Z</dcterms:created>
  <dcterms:modified xsi:type="dcterms:W3CDTF">2021-11-01T05:31:09Z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